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376" r:id="rId3"/>
    <p:sldId id="378" r:id="rId4"/>
    <p:sldId id="308" r:id="rId5"/>
    <p:sldId id="332" r:id="rId6"/>
    <p:sldId id="334" r:id="rId7"/>
    <p:sldId id="337" r:id="rId8"/>
    <p:sldId id="339" r:id="rId9"/>
    <p:sldId id="341" r:id="rId10"/>
    <p:sldId id="342" r:id="rId11"/>
    <p:sldId id="343" r:id="rId12"/>
    <p:sldId id="336" r:id="rId13"/>
    <p:sldId id="351" r:id="rId14"/>
    <p:sldId id="398" r:id="rId15"/>
    <p:sldId id="408" r:id="rId16"/>
    <p:sldId id="365" r:id="rId17"/>
    <p:sldId id="274" r:id="rId18"/>
    <p:sldId id="276" r:id="rId19"/>
    <p:sldId id="277" r:id="rId20"/>
    <p:sldId id="366" r:id="rId21"/>
    <p:sldId id="406" r:id="rId22"/>
    <p:sldId id="367" r:id="rId23"/>
    <p:sldId id="354" r:id="rId24"/>
    <p:sldId id="368" r:id="rId25"/>
    <p:sldId id="346" r:id="rId26"/>
    <p:sldId id="356" r:id="rId27"/>
    <p:sldId id="319" r:id="rId28"/>
    <p:sldId id="380" r:id="rId29"/>
    <p:sldId id="349" r:id="rId30"/>
    <p:sldId id="400" r:id="rId31"/>
    <p:sldId id="389" r:id="rId32"/>
    <p:sldId id="390" r:id="rId33"/>
    <p:sldId id="386" r:id="rId34"/>
    <p:sldId id="402" r:id="rId35"/>
    <p:sldId id="404" r:id="rId36"/>
    <p:sldId id="405" r:id="rId37"/>
    <p:sldId id="381" r:id="rId3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5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9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2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0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Foglio_di_lavoro_di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702784434554384E-2"/>
          <c:y val="4.2034568268317106E-2"/>
          <c:w val="0.95812992125984253"/>
          <c:h val="0.566724993553706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Serie 1</c:v>
                </c:pt>
              </c:strCache>
            </c:strRef>
          </c:tx>
          <c:spPr>
            <a:solidFill>
              <a:srgbClr val="E05083"/>
            </a:solidFill>
            <a:ln>
              <a:noFill/>
            </a:ln>
            <a:effectLst/>
          </c:spPr>
          <c:invertIfNegative val="0"/>
          <c:cat>
            <c:strRef>
              <c:f>Foglio1!$A$2:$A$7</c:f>
              <c:strCache>
                <c:ptCount val="6"/>
                <c:pt idx="0">
                  <c:v>mancanza di tempo</c:v>
                </c:pt>
                <c:pt idx="1">
                  <c:v>gravidanza e allattamento</c:v>
                </c:pt>
                <c:pt idx="2">
                  <c:v>problemi di salute</c:v>
                </c:pt>
                <c:pt idx="3">
                  <c:v>scarsa/errata informazione</c:v>
                </c:pt>
                <c:pt idx="4">
                  <c:v>timore o preoccupazioni</c:v>
                </c:pt>
                <c:pt idx="5">
                  <c:v>percezione negativa del sistema sanitario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37</c:v>
                </c:pt>
                <c:pt idx="1">
                  <c:v>19</c:v>
                </c:pt>
                <c:pt idx="2">
                  <c:v>15</c:v>
                </c:pt>
                <c:pt idx="3">
                  <c:v>14</c:v>
                </c:pt>
                <c:pt idx="4">
                  <c:v>8</c:v>
                </c:pt>
                <c:pt idx="5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24756176"/>
        <c:axId val="-224758352"/>
      </c:barChart>
      <c:catAx>
        <c:axId val="-224756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24758352"/>
        <c:crosses val="autoZero"/>
        <c:auto val="1"/>
        <c:lblAlgn val="ctr"/>
        <c:lblOffset val="100"/>
        <c:noMultiLvlLbl val="0"/>
      </c:catAx>
      <c:valAx>
        <c:axId val="-2247583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24756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'[Allegato 5_Registro Sangue anno 2022_Dati Donatori regionali.xlsx]Grafici-D_All. 5'!$C$22</c:f>
              <c:strCache>
                <c:ptCount val="1"/>
                <c:pt idx="0">
                  <c:v>Maschi</c:v>
                </c:pt>
              </c:strCache>
            </c:strRef>
          </c:tx>
          <c:invertIfNegative val="0"/>
          <c:cat>
            <c:strRef>
              <c:f>'[Allegato 5_Registro Sangue anno 2022_Dati Donatori regionali.xlsx]Grafici-D_All. 5'!$D$1:$S$1</c:f>
              <c:strCache>
                <c:ptCount val="16"/>
                <c:pt idx="0">
                  <c:v>BG</c:v>
                </c:pt>
                <c:pt idx="1">
                  <c:v>BS</c:v>
                </c:pt>
                <c:pt idx="2">
                  <c:v>CO</c:v>
                </c:pt>
                <c:pt idx="3">
                  <c:v>CR</c:v>
                </c:pt>
                <c:pt idx="4">
                  <c:v>LC</c:v>
                </c:pt>
                <c:pt idx="5">
                  <c:v>LO</c:v>
                </c:pt>
                <c:pt idx="6">
                  <c:v>MN</c:v>
                </c:pt>
                <c:pt idx="7">
                  <c:v>PV</c:v>
                </c:pt>
                <c:pt idx="8">
                  <c:v>SO</c:v>
                </c:pt>
                <c:pt idx="9">
                  <c:v>VA</c:v>
                </c:pt>
                <c:pt idx="10">
                  <c:v>MI GAR</c:v>
                </c:pt>
                <c:pt idx="11">
                  <c:v>MB</c:v>
                </c:pt>
                <c:pt idx="12">
                  <c:v>MI NIG</c:v>
                </c:pt>
                <c:pt idx="13">
                  <c:v>MI POL</c:v>
                </c:pt>
                <c:pt idx="14">
                  <c:v>MI SPA</c:v>
                </c:pt>
                <c:pt idx="15">
                  <c:v>Regione</c:v>
                </c:pt>
              </c:strCache>
            </c:strRef>
          </c:cat>
          <c:val>
            <c:numRef>
              <c:f>'[Allegato 5_Registro Sangue anno 2022_Dati Donatori regionali.xlsx]Grafici-D_All. 5'!$D$22:$S$22</c:f>
              <c:numCache>
                <c:formatCode>_-* #,##0_-;\-* #,##0_-;_-* "-"??_-;_-@_-</c:formatCode>
                <c:ptCount val="16"/>
                <c:pt idx="0">
                  <c:v>2810</c:v>
                </c:pt>
                <c:pt idx="1">
                  <c:v>3477</c:v>
                </c:pt>
                <c:pt idx="2">
                  <c:v>834</c:v>
                </c:pt>
                <c:pt idx="3">
                  <c:v>762</c:v>
                </c:pt>
                <c:pt idx="4">
                  <c:v>596</c:v>
                </c:pt>
                <c:pt idx="5">
                  <c:v>449</c:v>
                </c:pt>
                <c:pt idx="6">
                  <c:v>1065</c:v>
                </c:pt>
                <c:pt idx="7">
                  <c:v>1054</c:v>
                </c:pt>
                <c:pt idx="8">
                  <c:v>415</c:v>
                </c:pt>
                <c:pt idx="9">
                  <c:v>1623</c:v>
                </c:pt>
                <c:pt idx="10">
                  <c:v>1824</c:v>
                </c:pt>
                <c:pt idx="11">
                  <c:v>1805</c:v>
                </c:pt>
                <c:pt idx="12">
                  <c:v>1623</c:v>
                </c:pt>
                <c:pt idx="13">
                  <c:v>416</c:v>
                </c:pt>
                <c:pt idx="14">
                  <c:v>996</c:v>
                </c:pt>
                <c:pt idx="15">
                  <c:v>19749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138-4EAA-8439-0BFA98BF836F}"/>
            </c:ext>
          </c:extLst>
        </c:ser>
        <c:ser>
          <c:idx val="1"/>
          <c:order val="1"/>
          <c:tx>
            <c:strRef>
              <c:f>'[Allegato 5_Registro Sangue anno 2022_Dati Donatori regionali.xlsx]Grafici-D_All. 5'!$C$23</c:f>
              <c:strCache>
                <c:ptCount val="1"/>
                <c:pt idx="0">
                  <c:v>Femmine</c:v>
                </c:pt>
              </c:strCache>
            </c:strRef>
          </c:tx>
          <c:invertIfNegative val="0"/>
          <c:cat>
            <c:strRef>
              <c:f>'[Allegato 5_Registro Sangue anno 2022_Dati Donatori regionali.xlsx]Grafici-D_All. 5'!$D$1:$S$1</c:f>
              <c:strCache>
                <c:ptCount val="16"/>
                <c:pt idx="0">
                  <c:v>BG</c:v>
                </c:pt>
                <c:pt idx="1">
                  <c:v>BS</c:v>
                </c:pt>
                <c:pt idx="2">
                  <c:v>CO</c:v>
                </c:pt>
                <c:pt idx="3">
                  <c:v>CR</c:v>
                </c:pt>
                <c:pt idx="4">
                  <c:v>LC</c:v>
                </c:pt>
                <c:pt idx="5">
                  <c:v>LO</c:v>
                </c:pt>
                <c:pt idx="6">
                  <c:v>MN</c:v>
                </c:pt>
                <c:pt idx="7">
                  <c:v>PV</c:v>
                </c:pt>
                <c:pt idx="8">
                  <c:v>SO</c:v>
                </c:pt>
                <c:pt idx="9">
                  <c:v>VA</c:v>
                </c:pt>
                <c:pt idx="10">
                  <c:v>MI GAR</c:v>
                </c:pt>
                <c:pt idx="11">
                  <c:v>MB</c:v>
                </c:pt>
                <c:pt idx="12">
                  <c:v>MI NIG</c:v>
                </c:pt>
                <c:pt idx="13">
                  <c:v>MI POL</c:v>
                </c:pt>
                <c:pt idx="14">
                  <c:v>MI SPA</c:v>
                </c:pt>
                <c:pt idx="15">
                  <c:v>Regione</c:v>
                </c:pt>
              </c:strCache>
            </c:strRef>
          </c:cat>
          <c:val>
            <c:numRef>
              <c:f>'[Allegato 5_Registro Sangue anno 2022_Dati Donatori regionali.xlsx]Grafici-D_All. 5'!$D$23:$S$23</c:f>
              <c:numCache>
                <c:formatCode>_-* #,##0_-;\-* #,##0_-;_-* "-"??_-;_-@_-</c:formatCode>
                <c:ptCount val="16"/>
                <c:pt idx="0">
                  <c:v>2577</c:v>
                </c:pt>
                <c:pt idx="1">
                  <c:v>3156</c:v>
                </c:pt>
                <c:pt idx="2">
                  <c:v>801</c:v>
                </c:pt>
                <c:pt idx="3">
                  <c:v>672</c:v>
                </c:pt>
                <c:pt idx="4">
                  <c:v>549</c:v>
                </c:pt>
                <c:pt idx="5">
                  <c:v>415</c:v>
                </c:pt>
                <c:pt idx="6">
                  <c:v>979</c:v>
                </c:pt>
                <c:pt idx="7">
                  <c:v>948</c:v>
                </c:pt>
                <c:pt idx="8">
                  <c:v>456</c:v>
                </c:pt>
                <c:pt idx="9">
                  <c:v>1717</c:v>
                </c:pt>
                <c:pt idx="10">
                  <c:v>1648</c:v>
                </c:pt>
                <c:pt idx="11">
                  <c:v>1743</c:v>
                </c:pt>
                <c:pt idx="12">
                  <c:v>1837</c:v>
                </c:pt>
                <c:pt idx="13">
                  <c:v>649</c:v>
                </c:pt>
                <c:pt idx="14">
                  <c:v>985</c:v>
                </c:pt>
                <c:pt idx="15">
                  <c:v>19132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138-4EAA-8439-0BFA98BF83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224757808"/>
        <c:axId val="-224755632"/>
        <c:axId val="0"/>
      </c:bar3DChart>
      <c:catAx>
        <c:axId val="-224757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224755632"/>
        <c:crosses val="autoZero"/>
        <c:auto val="1"/>
        <c:lblAlgn val="ctr"/>
        <c:lblOffset val="100"/>
        <c:noMultiLvlLbl val="0"/>
      </c:catAx>
      <c:valAx>
        <c:axId val="-2247556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-224757808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it-IT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it-IT"/>
          </a:p>
        </c:txPr>
      </c:legendEntry>
      <c:layout>
        <c:manualLayout>
          <c:xMode val="edge"/>
          <c:yMode val="edge"/>
          <c:x val="0.89485545285100254"/>
          <c:y val="0.37717502064882114"/>
          <c:w val="9.7898170337403473E-2"/>
          <c:h val="0.17560253880530541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4955779984023743E-2"/>
          <c:y val="2.4291142711638656E-2"/>
          <c:w val="0.92175919586138688"/>
          <c:h val="0.756727974301719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Foglio1!$B$1</c:f>
              <c:strCache>
                <c:ptCount val="1"/>
                <c:pt idx="0">
                  <c:v>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Foglio1!$A$2:$A$7</c:f>
              <c:strCache>
                <c:ptCount val="6"/>
                <c:pt idx="0">
                  <c:v>18-25</c:v>
                </c:pt>
                <c:pt idx="1">
                  <c:v>26-35</c:v>
                </c:pt>
                <c:pt idx="2">
                  <c:v>36-45</c:v>
                </c:pt>
                <c:pt idx="3">
                  <c:v>46-55</c:v>
                </c:pt>
                <c:pt idx="4">
                  <c:v>56-65</c:v>
                </c:pt>
                <c:pt idx="5">
                  <c:v>&gt;65</c:v>
                </c:pt>
              </c:strCache>
            </c:strRef>
          </c:cat>
          <c:val>
            <c:numRef>
              <c:f>Foglio1!$B$2:$B$7</c:f>
              <c:numCache>
                <c:formatCode>General</c:formatCode>
                <c:ptCount val="6"/>
                <c:pt idx="0">
                  <c:v>4799</c:v>
                </c:pt>
                <c:pt idx="1">
                  <c:v>5742</c:v>
                </c:pt>
                <c:pt idx="2">
                  <c:v>4464</c:v>
                </c:pt>
                <c:pt idx="3">
                  <c:v>3473</c:v>
                </c:pt>
                <c:pt idx="4">
                  <c:v>1211</c:v>
                </c:pt>
                <c:pt idx="5">
                  <c:v>60</c:v>
                </c:pt>
              </c:numCache>
            </c:numRef>
          </c:val>
        </c:ser>
        <c:ser>
          <c:idx val="1"/>
          <c:order val="1"/>
          <c:tx>
            <c:strRef>
              <c:f>Foglio1!$C$1</c:f>
              <c:strCache>
                <c:ptCount val="1"/>
                <c:pt idx="0">
                  <c:v>F</c:v>
                </c:pt>
              </c:strCache>
            </c:strRef>
          </c:tx>
          <c:spPr>
            <a:solidFill>
              <a:srgbClr val="E05083"/>
            </a:solidFill>
            <a:ln>
              <a:noFill/>
            </a:ln>
            <a:effectLst/>
          </c:spPr>
          <c:invertIfNegative val="0"/>
          <c:cat>
            <c:strRef>
              <c:f>Foglio1!$A$2:$A$7</c:f>
              <c:strCache>
                <c:ptCount val="6"/>
                <c:pt idx="0">
                  <c:v>18-25</c:v>
                </c:pt>
                <c:pt idx="1">
                  <c:v>26-35</c:v>
                </c:pt>
                <c:pt idx="2">
                  <c:v>36-45</c:v>
                </c:pt>
                <c:pt idx="3">
                  <c:v>46-55</c:v>
                </c:pt>
                <c:pt idx="4">
                  <c:v>56-65</c:v>
                </c:pt>
                <c:pt idx="5">
                  <c:v>&gt;65</c:v>
                </c:pt>
              </c:strCache>
            </c:strRef>
          </c:cat>
          <c:val>
            <c:numRef>
              <c:f>Foglio1!$C$2:$C$7</c:f>
              <c:numCache>
                <c:formatCode>General</c:formatCode>
                <c:ptCount val="6"/>
                <c:pt idx="0">
                  <c:v>6010</c:v>
                </c:pt>
                <c:pt idx="1">
                  <c:v>5241</c:v>
                </c:pt>
                <c:pt idx="2">
                  <c:v>3940</c:v>
                </c:pt>
                <c:pt idx="3">
                  <c:v>3085</c:v>
                </c:pt>
                <c:pt idx="4">
                  <c:v>841</c:v>
                </c:pt>
                <c:pt idx="5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24767056"/>
        <c:axId val="-224759984"/>
      </c:barChart>
      <c:catAx>
        <c:axId val="-224767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24759984"/>
        <c:crosses val="autoZero"/>
        <c:auto val="1"/>
        <c:lblAlgn val="ctr"/>
        <c:lblOffset val="100"/>
        <c:noMultiLvlLbl val="0"/>
      </c:catAx>
      <c:valAx>
        <c:axId val="-2247599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247670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Foglio1!$A$1</c:f>
              <c:strCache>
                <c:ptCount val="1"/>
                <c:pt idx="0">
                  <c:v>M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val>
            <c:numRef>
              <c:f>Foglio1!$A$2:$A$21</c:f>
              <c:numCache>
                <c:formatCode>General</c:formatCode>
                <c:ptCount val="20"/>
                <c:pt idx="0">
                  <c:v>0.8</c:v>
                </c:pt>
                <c:pt idx="1">
                  <c:v>3.24</c:v>
                </c:pt>
                <c:pt idx="2">
                  <c:v>2.8</c:v>
                </c:pt>
                <c:pt idx="3">
                  <c:v>0.11</c:v>
                </c:pt>
                <c:pt idx="4">
                  <c:v>1</c:v>
                </c:pt>
                <c:pt idx="5">
                  <c:v>0.89</c:v>
                </c:pt>
                <c:pt idx="6">
                  <c:v>2.8</c:v>
                </c:pt>
                <c:pt idx="7">
                  <c:v>3.24</c:v>
                </c:pt>
                <c:pt idx="8">
                  <c:v>0.24</c:v>
                </c:pt>
                <c:pt idx="9">
                  <c:v>1.5</c:v>
                </c:pt>
                <c:pt idx="10">
                  <c:v>1</c:v>
                </c:pt>
                <c:pt idx="11">
                  <c:v>1.5</c:v>
                </c:pt>
                <c:pt idx="12">
                  <c:v>3</c:v>
                </c:pt>
                <c:pt idx="13">
                  <c:v>1.42</c:v>
                </c:pt>
                <c:pt idx="14">
                  <c:v>0.5</c:v>
                </c:pt>
                <c:pt idx="15">
                  <c:v>1.8</c:v>
                </c:pt>
                <c:pt idx="16">
                  <c:v>2</c:v>
                </c:pt>
                <c:pt idx="17">
                  <c:v>2.8</c:v>
                </c:pt>
                <c:pt idx="18">
                  <c:v>4</c:v>
                </c:pt>
                <c:pt idx="19">
                  <c:v>1.52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Foglio1!$B$1</c:f>
              <c:strCache>
                <c:ptCount val="1"/>
                <c:pt idx="0">
                  <c:v>F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Foglio1!$B$2:$B$21</c:f>
              <c:numCache>
                <c:formatCode>General</c:formatCode>
                <c:ptCount val="20"/>
                <c:pt idx="0">
                  <c:v>0.8</c:v>
                </c:pt>
                <c:pt idx="1">
                  <c:v>8.5</c:v>
                </c:pt>
                <c:pt idx="2">
                  <c:v>9.1</c:v>
                </c:pt>
                <c:pt idx="3">
                  <c:v>0.84</c:v>
                </c:pt>
                <c:pt idx="4">
                  <c:v>4</c:v>
                </c:pt>
                <c:pt idx="5">
                  <c:v>3.77</c:v>
                </c:pt>
                <c:pt idx="6">
                  <c:v>5.49</c:v>
                </c:pt>
                <c:pt idx="7">
                  <c:v>15.9</c:v>
                </c:pt>
                <c:pt idx="8">
                  <c:v>1.4</c:v>
                </c:pt>
                <c:pt idx="9">
                  <c:v>4.8099999999999996</c:v>
                </c:pt>
                <c:pt idx="10">
                  <c:v>2</c:v>
                </c:pt>
                <c:pt idx="11">
                  <c:v>3</c:v>
                </c:pt>
                <c:pt idx="12">
                  <c:v>8.5</c:v>
                </c:pt>
                <c:pt idx="13">
                  <c:v>3.93</c:v>
                </c:pt>
                <c:pt idx="14">
                  <c:v>0.5</c:v>
                </c:pt>
                <c:pt idx="15">
                  <c:v>2.65</c:v>
                </c:pt>
                <c:pt idx="16">
                  <c:v>5</c:v>
                </c:pt>
                <c:pt idx="17">
                  <c:v>5.49</c:v>
                </c:pt>
                <c:pt idx="18">
                  <c:v>20</c:v>
                </c:pt>
                <c:pt idx="19">
                  <c:v>4.0599999999999996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24753456"/>
        <c:axId val="-224764336"/>
      </c:lineChart>
      <c:catAx>
        <c:axId val="-22475345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24764336"/>
        <c:crosses val="autoZero"/>
        <c:auto val="1"/>
        <c:lblAlgn val="ctr"/>
        <c:lblOffset val="100"/>
        <c:noMultiLvlLbl val="0"/>
      </c:catAx>
      <c:valAx>
        <c:axId val="-224764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/>
                  <a:t>%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it-IT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24753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it-IT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21C0DA-3AA8-4EF2-A73D-34BF8E0FE0CA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</dgm:pt>
    <dgm:pt modelId="{5421A736-3275-4CC9-964C-26A017D1EE27}">
      <dgm:prSet phldrT="[Testo]" custT="1"/>
      <dgm:spPr/>
      <dgm:t>
        <a:bodyPr/>
        <a:lstStyle/>
        <a:p>
          <a:r>
            <a:rPr lang="it-IT" sz="1400" dirty="0" smtClean="0"/>
            <a:t>Depauperamento dei depositi di ferro</a:t>
          </a:r>
          <a:endParaRPr lang="it-IT" sz="1400" dirty="0"/>
        </a:p>
      </dgm:t>
    </dgm:pt>
    <dgm:pt modelId="{0CA01150-AF30-4D02-B812-B19533B46955}" type="parTrans" cxnId="{EBC3E50B-5BD0-43AB-B275-D654325DD800}">
      <dgm:prSet/>
      <dgm:spPr/>
      <dgm:t>
        <a:bodyPr/>
        <a:lstStyle/>
        <a:p>
          <a:endParaRPr lang="it-IT" sz="1400"/>
        </a:p>
      </dgm:t>
    </dgm:pt>
    <dgm:pt modelId="{47501398-9400-4765-AAB3-4DA1156DA1AC}" type="sibTrans" cxnId="{EBC3E50B-5BD0-43AB-B275-D654325DD800}">
      <dgm:prSet custT="1"/>
      <dgm:spPr/>
      <dgm:t>
        <a:bodyPr/>
        <a:lstStyle/>
        <a:p>
          <a:endParaRPr lang="it-IT" sz="1400"/>
        </a:p>
      </dgm:t>
    </dgm:pt>
    <dgm:pt modelId="{39AB5273-B40D-407A-A54B-138CF3AFF548}">
      <dgm:prSet phldrT="[Testo]" custT="1"/>
      <dgm:spPr/>
      <dgm:t>
        <a:bodyPr/>
        <a:lstStyle/>
        <a:p>
          <a:r>
            <a:rPr lang="it-IT" sz="1400" dirty="0" smtClean="0"/>
            <a:t>Eritropoiesi carente di ferro</a:t>
          </a:r>
        </a:p>
        <a:p>
          <a:r>
            <a:rPr lang="it-IT" sz="1400" dirty="0" smtClean="0"/>
            <a:t>IDE</a:t>
          </a:r>
          <a:endParaRPr lang="it-IT" sz="1400" dirty="0"/>
        </a:p>
      </dgm:t>
    </dgm:pt>
    <dgm:pt modelId="{02F1F384-9D69-4EB7-AEE2-B014628AB461}" type="parTrans" cxnId="{AF1C9EBD-F0CF-4509-9689-22654BC92095}">
      <dgm:prSet/>
      <dgm:spPr/>
      <dgm:t>
        <a:bodyPr/>
        <a:lstStyle/>
        <a:p>
          <a:endParaRPr lang="it-IT" sz="1400"/>
        </a:p>
      </dgm:t>
    </dgm:pt>
    <dgm:pt modelId="{5A5217F2-9740-4B09-B168-B8BC17168B19}" type="sibTrans" cxnId="{AF1C9EBD-F0CF-4509-9689-22654BC92095}">
      <dgm:prSet custT="1"/>
      <dgm:spPr/>
      <dgm:t>
        <a:bodyPr/>
        <a:lstStyle/>
        <a:p>
          <a:endParaRPr lang="it-IT" sz="1400"/>
        </a:p>
      </dgm:t>
    </dgm:pt>
    <dgm:pt modelId="{D35A53BD-47F0-49EB-BEF0-D7CDB63C642F}">
      <dgm:prSet phldrT="[Testo]" custT="1"/>
      <dgm:spPr/>
      <dgm:t>
        <a:bodyPr/>
        <a:lstStyle/>
        <a:p>
          <a:r>
            <a:rPr lang="it-IT" sz="1400" dirty="0" smtClean="0"/>
            <a:t>Anemia da carenza di ferro</a:t>
          </a:r>
        </a:p>
        <a:p>
          <a:r>
            <a:rPr lang="it-IT" sz="1400" dirty="0" smtClean="0"/>
            <a:t>IDA</a:t>
          </a:r>
          <a:endParaRPr lang="it-IT" sz="1400" dirty="0"/>
        </a:p>
      </dgm:t>
    </dgm:pt>
    <dgm:pt modelId="{864E5359-2B18-4841-BAB5-05C4CCDB4515}" type="parTrans" cxnId="{B541C83E-248A-4160-88C3-60B371975E85}">
      <dgm:prSet/>
      <dgm:spPr/>
      <dgm:t>
        <a:bodyPr/>
        <a:lstStyle/>
        <a:p>
          <a:endParaRPr lang="it-IT" sz="1400"/>
        </a:p>
      </dgm:t>
    </dgm:pt>
    <dgm:pt modelId="{C092BDC3-0A76-48B8-B082-2FCF4AA5A948}" type="sibTrans" cxnId="{B541C83E-248A-4160-88C3-60B371975E85}">
      <dgm:prSet/>
      <dgm:spPr/>
      <dgm:t>
        <a:bodyPr/>
        <a:lstStyle/>
        <a:p>
          <a:endParaRPr lang="it-IT" sz="1400"/>
        </a:p>
      </dgm:t>
    </dgm:pt>
    <dgm:pt modelId="{60F4F973-B709-4444-9899-ACF6E4D6ECDA}" type="pres">
      <dgm:prSet presAssocID="{3421C0DA-3AA8-4EF2-A73D-34BF8E0FE0CA}" presName="Name0" presStyleCnt="0">
        <dgm:presLayoutVars>
          <dgm:dir/>
          <dgm:resizeHandles val="exact"/>
        </dgm:presLayoutVars>
      </dgm:prSet>
      <dgm:spPr/>
    </dgm:pt>
    <dgm:pt modelId="{C454A812-5925-465F-B431-3D8659E71C1B}" type="pres">
      <dgm:prSet presAssocID="{5421A736-3275-4CC9-964C-26A017D1EE27}" presName="node" presStyleLbl="node1" presStyleIdx="0" presStyleCnt="3" custScaleX="10972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1598004-AB3C-4225-A07B-D6076000FAE5}" type="pres">
      <dgm:prSet presAssocID="{47501398-9400-4765-AAB3-4DA1156DA1AC}" presName="sibTrans" presStyleLbl="sibTrans2D1" presStyleIdx="0" presStyleCnt="2"/>
      <dgm:spPr/>
      <dgm:t>
        <a:bodyPr/>
        <a:lstStyle/>
        <a:p>
          <a:endParaRPr lang="it-IT"/>
        </a:p>
      </dgm:t>
    </dgm:pt>
    <dgm:pt modelId="{4CC406EA-8113-499D-9F67-11F7C4AAC8B3}" type="pres">
      <dgm:prSet presAssocID="{47501398-9400-4765-AAB3-4DA1156DA1AC}" presName="connectorText" presStyleLbl="sibTrans2D1" presStyleIdx="0" presStyleCnt="2"/>
      <dgm:spPr/>
      <dgm:t>
        <a:bodyPr/>
        <a:lstStyle/>
        <a:p>
          <a:endParaRPr lang="it-IT"/>
        </a:p>
      </dgm:t>
    </dgm:pt>
    <dgm:pt modelId="{85FCB0D3-9DAC-453C-8879-143A91767496}" type="pres">
      <dgm:prSet presAssocID="{39AB5273-B40D-407A-A54B-138CF3AFF54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28E0A0D-B3F6-4100-A868-718758299F5C}" type="pres">
      <dgm:prSet presAssocID="{5A5217F2-9740-4B09-B168-B8BC17168B19}" presName="sibTrans" presStyleLbl="sibTrans2D1" presStyleIdx="1" presStyleCnt="2"/>
      <dgm:spPr/>
      <dgm:t>
        <a:bodyPr/>
        <a:lstStyle/>
        <a:p>
          <a:endParaRPr lang="it-IT"/>
        </a:p>
      </dgm:t>
    </dgm:pt>
    <dgm:pt modelId="{ADB99922-DC4F-4E9C-8326-35B2727E9461}" type="pres">
      <dgm:prSet presAssocID="{5A5217F2-9740-4B09-B168-B8BC17168B19}" presName="connectorText" presStyleLbl="sibTrans2D1" presStyleIdx="1" presStyleCnt="2"/>
      <dgm:spPr/>
      <dgm:t>
        <a:bodyPr/>
        <a:lstStyle/>
        <a:p>
          <a:endParaRPr lang="it-IT"/>
        </a:p>
      </dgm:t>
    </dgm:pt>
    <dgm:pt modelId="{0B131C7E-FB03-4479-AC84-5D39529EDD07}" type="pres">
      <dgm:prSet presAssocID="{D35A53BD-47F0-49EB-BEF0-D7CDB63C642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BC3E50B-5BD0-43AB-B275-D654325DD800}" srcId="{3421C0DA-3AA8-4EF2-A73D-34BF8E0FE0CA}" destId="{5421A736-3275-4CC9-964C-26A017D1EE27}" srcOrd="0" destOrd="0" parTransId="{0CA01150-AF30-4D02-B812-B19533B46955}" sibTransId="{47501398-9400-4765-AAB3-4DA1156DA1AC}"/>
    <dgm:cxn modelId="{AF1C9EBD-F0CF-4509-9689-22654BC92095}" srcId="{3421C0DA-3AA8-4EF2-A73D-34BF8E0FE0CA}" destId="{39AB5273-B40D-407A-A54B-138CF3AFF548}" srcOrd="1" destOrd="0" parTransId="{02F1F384-9D69-4EB7-AEE2-B014628AB461}" sibTransId="{5A5217F2-9740-4B09-B168-B8BC17168B19}"/>
    <dgm:cxn modelId="{77F8FE5A-E9BB-4348-9B43-DBA32F308E6A}" type="presOf" srcId="{39AB5273-B40D-407A-A54B-138CF3AFF548}" destId="{85FCB0D3-9DAC-453C-8879-143A91767496}" srcOrd="0" destOrd="0" presId="urn:microsoft.com/office/officeart/2005/8/layout/process1"/>
    <dgm:cxn modelId="{1E491557-10AC-4BF5-9415-18CAFDB09372}" type="presOf" srcId="{5A5217F2-9740-4B09-B168-B8BC17168B19}" destId="{ADB99922-DC4F-4E9C-8326-35B2727E9461}" srcOrd="1" destOrd="0" presId="urn:microsoft.com/office/officeart/2005/8/layout/process1"/>
    <dgm:cxn modelId="{2EA70CA9-E806-4564-AB49-6DD8DFC42C34}" type="presOf" srcId="{47501398-9400-4765-AAB3-4DA1156DA1AC}" destId="{4CC406EA-8113-499D-9F67-11F7C4AAC8B3}" srcOrd="1" destOrd="0" presId="urn:microsoft.com/office/officeart/2005/8/layout/process1"/>
    <dgm:cxn modelId="{B541C83E-248A-4160-88C3-60B371975E85}" srcId="{3421C0DA-3AA8-4EF2-A73D-34BF8E0FE0CA}" destId="{D35A53BD-47F0-49EB-BEF0-D7CDB63C642F}" srcOrd="2" destOrd="0" parTransId="{864E5359-2B18-4841-BAB5-05C4CCDB4515}" sibTransId="{C092BDC3-0A76-48B8-B082-2FCF4AA5A948}"/>
    <dgm:cxn modelId="{54218D4B-35AB-484A-970E-A7FED26B98BC}" type="presOf" srcId="{47501398-9400-4765-AAB3-4DA1156DA1AC}" destId="{31598004-AB3C-4225-A07B-D6076000FAE5}" srcOrd="0" destOrd="0" presId="urn:microsoft.com/office/officeart/2005/8/layout/process1"/>
    <dgm:cxn modelId="{838D9782-3F0B-4208-B703-AEA01894B479}" type="presOf" srcId="{3421C0DA-3AA8-4EF2-A73D-34BF8E0FE0CA}" destId="{60F4F973-B709-4444-9899-ACF6E4D6ECDA}" srcOrd="0" destOrd="0" presId="urn:microsoft.com/office/officeart/2005/8/layout/process1"/>
    <dgm:cxn modelId="{1928B154-B493-42BD-920E-6E2A7C800A97}" type="presOf" srcId="{D35A53BD-47F0-49EB-BEF0-D7CDB63C642F}" destId="{0B131C7E-FB03-4479-AC84-5D39529EDD07}" srcOrd="0" destOrd="0" presId="urn:microsoft.com/office/officeart/2005/8/layout/process1"/>
    <dgm:cxn modelId="{086A4096-1E9D-4DAE-84C6-7A87D1665BBF}" type="presOf" srcId="{5421A736-3275-4CC9-964C-26A017D1EE27}" destId="{C454A812-5925-465F-B431-3D8659E71C1B}" srcOrd="0" destOrd="0" presId="urn:microsoft.com/office/officeart/2005/8/layout/process1"/>
    <dgm:cxn modelId="{C66C7258-B928-4EAD-A867-469E44B1A355}" type="presOf" srcId="{5A5217F2-9740-4B09-B168-B8BC17168B19}" destId="{B28E0A0D-B3F6-4100-A868-718758299F5C}" srcOrd="0" destOrd="0" presId="urn:microsoft.com/office/officeart/2005/8/layout/process1"/>
    <dgm:cxn modelId="{DBD62246-888B-4ACD-A031-F978A8EFED1F}" type="presParOf" srcId="{60F4F973-B709-4444-9899-ACF6E4D6ECDA}" destId="{C454A812-5925-465F-B431-3D8659E71C1B}" srcOrd="0" destOrd="0" presId="urn:microsoft.com/office/officeart/2005/8/layout/process1"/>
    <dgm:cxn modelId="{DD00BEBE-63F1-4B45-B6B5-84C2AA002C99}" type="presParOf" srcId="{60F4F973-B709-4444-9899-ACF6E4D6ECDA}" destId="{31598004-AB3C-4225-A07B-D6076000FAE5}" srcOrd="1" destOrd="0" presId="urn:microsoft.com/office/officeart/2005/8/layout/process1"/>
    <dgm:cxn modelId="{8653EADC-E230-4A4F-82F9-1B3C0B838666}" type="presParOf" srcId="{31598004-AB3C-4225-A07B-D6076000FAE5}" destId="{4CC406EA-8113-499D-9F67-11F7C4AAC8B3}" srcOrd="0" destOrd="0" presId="urn:microsoft.com/office/officeart/2005/8/layout/process1"/>
    <dgm:cxn modelId="{2AB668D4-DA19-4C3A-8626-04D6F7D3A46D}" type="presParOf" srcId="{60F4F973-B709-4444-9899-ACF6E4D6ECDA}" destId="{85FCB0D3-9DAC-453C-8879-143A91767496}" srcOrd="2" destOrd="0" presId="urn:microsoft.com/office/officeart/2005/8/layout/process1"/>
    <dgm:cxn modelId="{9777456F-A6E4-4F40-BF74-CD6AB7C0C04E}" type="presParOf" srcId="{60F4F973-B709-4444-9899-ACF6E4D6ECDA}" destId="{B28E0A0D-B3F6-4100-A868-718758299F5C}" srcOrd="3" destOrd="0" presId="urn:microsoft.com/office/officeart/2005/8/layout/process1"/>
    <dgm:cxn modelId="{DE6C2A34-D41F-4CBD-A82B-A22F30E4B6C5}" type="presParOf" srcId="{B28E0A0D-B3F6-4100-A868-718758299F5C}" destId="{ADB99922-DC4F-4E9C-8326-35B2727E9461}" srcOrd="0" destOrd="0" presId="urn:microsoft.com/office/officeart/2005/8/layout/process1"/>
    <dgm:cxn modelId="{65262F88-6815-496F-A516-C988D850B1B4}" type="presParOf" srcId="{60F4F973-B709-4444-9899-ACF6E4D6ECDA}" destId="{0B131C7E-FB03-4479-AC84-5D39529EDD07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21C0DA-3AA8-4EF2-A73D-34BF8E0FE0CA}" type="doc">
      <dgm:prSet loTypeId="urn:microsoft.com/office/officeart/2005/8/layout/process1" loCatId="process" qsTypeId="urn:microsoft.com/office/officeart/2005/8/quickstyle/simple1" qsCatId="simple" csTypeId="urn:microsoft.com/office/officeart/2005/8/colors/colorful3" csCatId="colorful" phldr="1"/>
      <dgm:spPr/>
    </dgm:pt>
    <dgm:pt modelId="{5421A736-3275-4CC9-964C-26A017D1EE27}">
      <dgm:prSet phldrT="[Testo]" custT="1"/>
      <dgm:spPr/>
      <dgm:t>
        <a:bodyPr/>
        <a:lstStyle/>
        <a:p>
          <a:r>
            <a:rPr lang="it-IT" sz="1400" dirty="0" smtClean="0"/>
            <a:t>Donazione di sangue intero</a:t>
          </a:r>
          <a:endParaRPr lang="it-IT" sz="1400" dirty="0"/>
        </a:p>
      </dgm:t>
    </dgm:pt>
    <dgm:pt modelId="{0CA01150-AF30-4D02-B812-B19533B46955}" type="parTrans" cxnId="{EBC3E50B-5BD0-43AB-B275-D654325DD800}">
      <dgm:prSet/>
      <dgm:spPr/>
      <dgm:t>
        <a:bodyPr/>
        <a:lstStyle/>
        <a:p>
          <a:endParaRPr lang="it-IT" sz="1400"/>
        </a:p>
      </dgm:t>
    </dgm:pt>
    <dgm:pt modelId="{47501398-9400-4765-AAB3-4DA1156DA1AC}" type="sibTrans" cxnId="{EBC3E50B-5BD0-43AB-B275-D654325DD800}">
      <dgm:prSet custT="1"/>
      <dgm:spPr/>
      <dgm:t>
        <a:bodyPr/>
        <a:lstStyle/>
        <a:p>
          <a:endParaRPr lang="it-IT" sz="1400"/>
        </a:p>
      </dgm:t>
    </dgm:pt>
    <dgm:pt modelId="{39AB5273-B40D-407A-A54B-138CF3AFF548}">
      <dgm:prSet phldrT="[Testo]" custT="1"/>
      <dgm:spPr/>
      <dgm:t>
        <a:bodyPr/>
        <a:lstStyle/>
        <a:p>
          <a:r>
            <a:rPr lang="it-IT" sz="1400" dirty="0" smtClean="0"/>
            <a:t>Rimozione dei globuli rossi</a:t>
          </a:r>
          <a:endParaRPr lang="it-IT" sz="1400" dirty="0"/>
        </a:p>
      </dgm:t>
    </dgm:pt>
    <dgm:pt modelId="{02F1F384-9D69-4EB7-AEE2-B014628AB461}" type="parTrans" cxnId="{AF1C9EBD-F0CF-4509-9689-22654BC92095}">
      <dgm:prSet/>
      <dgm:spPr/>
      <dgm:t>
        <a:bodyPr/>
        <a:lstStyle/>
        <a:p>
          <a:endParaRPr lang="it-IT" sz="1400"/>
        </a:p>
      </dgm:t>
    </dgm:pt>
    <dgm:pt modelId="{5A5217F2-9740-4B09-B168-B8BC17168B19}" type="sibTrans" cxnId="{AF1C9EBD-F0CF-4509-9689-22654BC92095}">
      <dgm:prSet custT="1"/>
      <dgm:spPr/>
      <dgm:t>
        <a:bodyPr/>
        <a:lstStyle/>
        <a:p>
          <a:endParaRPr lang="it-IT" sz="1400"/>
        </a:p>
      </dgm:t>
    </dgm:pt>
    <dgm:pt modelId="{D35A53BD-47F0-49EB-BEF0-D7CDB63C642F}">
      <dgm:prSet phldrT="[Testo]" custT="1"/>
      <dgm:spPr/>
      <dgm:t>
        <a:bodyPr/>
        <a:lstStyle/>
        <a:p>
          <a:r>
            <a:rPr lang="it-IT" sz="1400" dirty="0" smtClean="0"/>
            <a:t>Rimozione di emoglobina</a:t>
          </a:r>
          <a:endParaRPr lang="it-IT" sz="1400" dirty="0"/>
        </a:p>
      </dgm:t>
    </dgm:pt>
    <dgm:pt modelId="{864E5359-2B18-4841-BAB5-05C4CCDB4515}" type="parTrans" cxnId="{B541C83E-248A-4160-88C3-60B371975E85}">
      <dgm:prSet/>
      <dgm:spPr/>
      <dgm:t>
        <a:bodyPr/>
        <a:lstStyle/>
        <a:p>
          <a:endParaRPr lang="it-IT" sz="1400"/>
        </a:p>
      </dgm:t>
    </dgm:pt>
    <dgm:pt modelId="{C092BDC3-0A76-48B8-B082-2FCF4AA5A948}" type="sibTrans" cxnId="{B541C83E-248A-4160-88C3-60B371975E85}">
      <dgm:prSet/>
      <dgm:spPr/>
      <dgm:t>
        <a:bodyPr/>
        <a:lstStyle/>
        <a:p>
          <a:endParaRPr lang="it-IT" sz="1400"/>
        </a:p>
      </dgm:t>
    </dgm:pt>
    <dgm:pt modelId="{80DB6853-F1D3-4DDD-852A-10B8CA4FF848}">
      <dgm:prSet/>
      <dgm:spPr/>
      <dgm:t>
        <a:bodyPr/>
        <a:lstStyle/>
        <a:p>
          <a:r>
            <a:rPr lang="it-IT" dirty="0" smtClean="0"/>
            <a:t>Rimozione di Ferro</a:t>
          </a:r>
          <a:endParaRPr lang="it-IT" dirty="0"/>
        </a:p>
      </dgm:t>
    </dgm:pt>
    <dgm:pt modelId="{41EF9078-BD37-4B90-9051-5D3EA90780A0}" type="parTrans" cxnId="{C533DB54-5D2A-4A4C-98C4-E7F424A25248}">
      <dgm:prSet/>
      <dgm:spPr/>
      <dgm:t>
        <a:bodyPr/>
        <a:lstStyle/>
        <a:p>
          <a:endParaRPr lang="it-IT"/>
        </a:p>
      </dgm:t>
    </dgm:pt>
    <dgm:pt modelId="{658ECEA4-544C-4600-A233-48646CF51AE5}" type="sibTrans" cxnId="{C533DB54-5D2A-4A4C-98C4-E7F424A25248}">
      <dgm:prSet/>
      <dgm:spPr/>
      <dgm:t>
        <a:bodyPr/>
        <a:lstStyle/>
        <a:p>
          <a:endParaRPr lang="it-IT"/>
        </a:p>
      </dgm:t>
    </dgm:pt>
    <dgm:pt modelId="{60F4F973-B709-4444-9899-ACF6E4D6ECDA}" type="pres">
      <dgm:prSet presAssocID="{3421C0DA-3AA8-4EF2-A73D-34BF8E0FE0CA}" presName="Name0" presStyleCnt="0">
        <dgm:presLayoutVars>
          <dgm:dir/>
          <dgm:resizeHandles val="exact"/>
        </dgm:presLayoutVars>
      </dgm:prSet>
      <dgm:spPr/>
    </dgm:pt>
    <dgm:pt modelId="{C454A812-5925-465F-B431-3D8659E71C1B}" type="pres">
      <dgm:prSet presAssocID="{5421A736-3275-4CC9-964C-26A017D1EE27}" presName="node" presStyleLbl="node1" presStyleIdx="0" presStyleCnt="4" custScaleX="109728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1598004-AB3C-4225-A07B-D6076000FAE5}" type="pres">
      <dgm:prSet presAssocID="{47501398-9400-4765-AAB3-4DA1156DA1AC}" presName="sibTrans" presStyleLbl="sibTrans2D1" presStyleIdx="0" presStyleCnt="3"/>
      <dgm:spPr/>
      <dgm:t>
        <a:bodyPr/>
        <a:lstStyle/>
        <a:p>
          <a:endParaRPr lang="it-IT"/>
        </a:p>
      </dgm:t>
    </dgm:pt>
    <dgm:pt modelId="{4CC406EA-8113-499D-9F67-11F7C4AAC8B3}" type="pres">
      <dgm:prSet presAssocID="{47501398-9400-4765-AAB3-4DA1156DA1AC}" presName="connectorText" presStyleLbl="sibTrans2D1" presStyleIdx="0" presStyleCnt="3"/>
      <dgm:spPr/>
      <dgm:t>
        <a:bodyPr/>
        <a:lstStyle/>
        <a:p>
          <a:endParaRPr lang="it-IT"/>
        </a:p>
      </dgm:t>
    </dgm:pt>
    <dgm:pt modelId="{85FCB0D3-9DAC-453C-8879-143A91767496}" type="pres">
      <dgm:prSet presAssocID="{39AB5273-B40D-407A-A54B-138CF3AFF548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B28E0A0D-B3F6-4100-A868-718758299F5C}" type="pres">
      <dgm:prSet presAssocID="{5A5217F2-9740-4B09-B168-B8BC17168B19}" presName="sibTrans" presStyleLbl="sibTrans2D1" presStyleIdx="1" presStyleCnt="3"/>
      <dgm:spPr/>
      <dgm:t>
        <a:bodyPr/>
        <a:lstStyle/>
        <a:p>
          <a:endParaRPr lang="it-IT"/>
        </a:p>
      </dgm:t>
    </dgm:pt>
    <dgm:pt modelId="{ADB99922-DC4F-4E9C-8326-35B2727E9461}" type="pres">
      <dgm:prSet presAssocID="{5A5217F2-9740-4B09-B168-B8BC17168B19}" presName="connectorText" presStyleLbl="sibTrans2D1" presStyleIdx="1" presStyleCnt="3"/>
      <dgm:spPr/>
      <dgm:t>
        <a:bodyPr/>
        <a:lstStyle/>
        <a:p>
          <a:endParaRPr lang="it-IT"/>
        </a:p>
      </dgm:t>
    </dgm:pt>
    <dgm:pt modelId="{0B131C7E-FB03-4479-AC84-5D39529EDD07}" type="pres">
      <dgm:prSet presAssocID="{D35A53BD-47F0-49EB-BEF0-D7CDB63C642F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558F619-A798-4B66-979D-978598C58C64}" type="pres">
      <dgm:prSet presAssocID="{C092BDC3-0A76-48B8-B082-2FCF4AA5A948}" presName="sibTrans" presStyleLbl="sibTrans2D1" presStyleIdx="2" presStyleCnt="3"/>
      <dgm:spPr/>
      <dgm:t>
        <a:bodyPr/>
        <a:lstStyle/>
        <a:p>
          <a:endParaRPr lang="it-IT"/>
        </a:p>
      </dgm:t>
    </dgm:pt>
    <dgm:pt modelId="{77B5F7D8-510D-4703-A089-7CCD2202BAB3}" type="pres">
      <dgm:prSet presAssocID="{C092BDC3-0A76-48B8-B082-2FCF4AA5A948}" presName="connectorText" presStyleLbl="sibTrans2D1" presStyleIdx="2" presStyleCnt="3"/>
      <dgm:spPr/>
      <dgm:t>
        <a:bodyPr/>
        <a:lstStyle/>
        <a:p>
          <a:endParaRPr lang="it-IT"/>
        </a:p>
      </dgm:t>
    </dgm:pt>
    <dgm:pt modelId="{0F7C6047-B985-4F1B-83A2-697AA8CB4CF6}" type="pres">
      <dgm:prSet presAssocID="{80DB6853-F1D3-4DDD-852A-10B8CA4FF84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EBC3E50B-5BD0-43AB-B275-D654325DD800}" srcId="{3421C0DA-3AA8-4EF2-A73D-34BF8E0FE0CA}" destId="{5421A736-3275-4CC9-964C-26A017D1EE27}" srcOrd="0" destOrd="0" parTransId="{0CA01150-AF30-4D02-B812-B19533B46955}" sibTransId="{47501398-9400-4765-AAB3-4DA1156DA1AC}"/>
    <dgm:cxn modelId="{AF1C9EBD-F0CF-4509-9689-22654BC92095}" srcId="{3421C0DA-3AA8-4EF2-A73D-34BF8E0FE0CA}" destId="{39AB5273-B40D-407A-A54B-138CF3AFF548}" srcOrd="1" destOrd="0" parTransId="{02F1F384-9D69-4EB7-AEE2-B014628AB461}" sibTransId="{5A5217F2-9740-4B09-B168-B8BC17168B19}"/>
    <dgm:cxn modelId="{0FEA2CDE-0013-4B29-A838-AE7B10933A12}" type="presOf" srcId="{C092BDC3-0A76-48B8-B082-2FCF4AA5A948}" destId="{E558F619-A798-4B66-979D-978598C58C64}" srcOrd="0" destOrd="0" presId="urn:microsoft.com/office/officeart/2005/8/layout/process1"/>
    <dgm:cxn modelId="{646F8E2B-1D83-4389-8466-6049C20B8E40}" type="presOf" srcId="{80DB6853-F1D3-4DDD-852A-10B8CA4FF848}" destId="{0F7C6047-B985-4F1B-83A2-697AA8CB4CF6}" srcOrd="0" destOrd="0" presId="urn:microsoft.com/office/officeart/2005/8/layout/process1"/>
    <dgm:cxn modelId="{22FE294C-EF20-4AB4-8F50-B889F06911D8}" type="presOf" srcId="{D35A53BD-47F0-49EB-BEF0-D7CDB63C642F}" destId="{0B131C7E-FB03-4479-AC84-5D39529EDD07}" srcOrd="0" destOrd="0" presId="urn:microsoft.com/office/officeart/2005/8/layout/process1"/>
    <dgm:cxn modelId="{F5C2F70D-E2B1-4DD9-9BEA-33DF7447132A}" type="presOf" srcId="{5421A736-3275-4CC9-964C-26A017D1EE27}" destId="{C454A812-5925-465F-B431-3D8659E71C1B}" srcOrd="0" destOrd="0" presId="urn:microsoft.com/office/officeart/2005/8/layout/process1"/>
    <dgm:cxn modelId="{B1FC61BA-1B21-4F96-9697-13701A3593D6}" type="presOf" srcId="{3421C0DA-3AA8-4EF2-A73D-34BF8E0FE0CA}" destId="{60F4F973-B709-4444-9899-ACF6E4D6ECDA}" srcOrd="0" destOrd="0" presId="urn:microsoft.com/office/officeart/2005/8/layout/process1"/>
    <dgm:cxn modelId="{860204E4-D7B5-4938-A627-2EA8DE3F874D}" type="presOf" srcId="{47501398-9400-4765-AAB3-4DA1156DA1AC}" destId="{4CC406EA-8113-499D-9F67-11F7C4AAC8B3}" srcOrd="1" destOrd="0" presId="urn:microsoft.com/office/officeart/2005/8/layout/process1"/>
    <dgm:cxn modelId="{EE90C89B-B33B-4C4E-9386-E7A6B462F305}" type="presOf" srcId="{39AB5273-B40D-407A-A54B-138CF3AFF548}" destId="{85FCB0D3-9DAC-453C-8879-143A91767496}" srcOrd="0" destOrd="0" presId="urn:microsoft.com/office/officeart/2005/8/layout/process1"/>
    <dgm:cxn modelId="{B541C83E-248A-4160-88C3-60B371975E85}" srcId="{3421C0DA-3AA8-4EF2-A73D-34BF8E0FE0CA}" destId="{D35A53BD-47F0-49EB-BEF0-D7CDB63C642F}" srcOrd="2" destOrd="0" parTransId="{864E5359-2B18-4841-BAB5-05C4CCDB4515}" sibTransId="{C092BDC3-0A76-48B8-B082-2FCF4AA5A948}"/>
    <dgm:cxn modelId="{2AE64594-EBF8-438B-AE81-C4DB8DD3B9E2}" type="presOf" srcId="{5A5217F2-9740-4B09-B168-B8BC17168B19}" destId="{B28E0A0D-B3F6-4100-A868-718758299F5C}" srcOrd="0" destOrd="0" presId="urn:microsoft.com/office/officeart/2005/8/layout/process1"/>
    <dgm:cxn modelId="{C533DB54-5D2A-4A4C-98C4-E7F424A25248}" srcId="{3421C0DA-3AA8-4EF2-A73D-34BF8E0FE0CA}" destId="{80DB6853-F1D3-4DDD-852A-10B8CA4FF848}" srcOrd="3" destOrd="0" parTransId="{41EF9078-BD37-4B90-9051-5D3EA90780A0}" sibTransId="{658ECEA4-544C-4600-A233-48646CF51AE5}"/>
    <dgm:cxn modelId="{6C596087-D473-4A94-9001-4281BE9191E5}" type="presOf" srcId="{C092BDC3-0A76-48B8-B082-2FCF4AA5A948}" destId="{77B5F7D8-510D-4703-A089-7CCD2202BAB3}" srcOrd="1" destOrd="0" presId="urn:microsoft.com/office/officeart/2005/8/layout/process1"/>
    <dgm:cxn modelId="{22FAF134-8188-4150-805F-4323541CE688}" type="presOf" srcId="{5A5217F2-9740-4B09-B168-B8BC17168B19}" destId="{ADB99922-DC4F-4E9C-8326-35B2727E9461}" srcOrd="1" destOrd="0" presId="urn:microsoft.com/office/officeart/2005/8/layout/process1"/>
    <dgm:cxn modelId="{5F31FD4F-9BB1-48FD-B909-7534BC7568F5}" type="presOf" srcId="{47501398-9400-4765-AAB3-4DA1156DA1AC}" destId="{31598004-AB3C-4225-A07B-D6076000FAE5}" srcOrd="0" destOrd="0" presId="urn:microsoft.com/office/officeart/2005/8/layout/process1"/>
    <dgm:cxn modelId="{494F50EB-35BF-4C27-BA1D-940E0FD6AB65}" type="presParOf" srcId="{60F4F973-B709-4444-9899-ACF6E4D6ECDA}" destId="{C454A812-5925-465F-B431-3D8659E71C1B}" srcOrd="0" destOrd="0" presId="urn:microsoft.com/office/officeart/2005/8/layout/process1"/>
    <dgm:cxn modelId="{D89E93E9-CB3C-4FB7-B8CC-CA69788C3744}" type="presParOf" srcId="{60F4F973-B709-4444-9899-ACF6E4D6ECDA}" destId="{31598004-AB3C-4225-A07B-D6076000FAE5}" srcOrd="1" destOrd="0" presId="urn:microsoft.com/office/officeart/2005/8/layout/process1"/>
    <dgm:cxn modelId="{A3B5DB4D-9DFD-4AD5-BF36-F66751174D04}" type="presParOf" srcId="{31598004-AB3C-4225-A07B-D6076000FAE5}" destId="{4CC406EA-8113-499D-9F67-11F7C4AAC8B3}" srcOrd="0" destOrd="0" presId="urn:microsoft.com/office/officeart/2005/8/layout/process1"/>
    <dgm:cxn modelId="{645B4747-785B-4146-B7A8-4849F1DAADE5}" type="presParOf" srcId="{60F4F973-B709-4444-9899-ACF6E4D6ECDA}" destId="{85FCB0D3-9DAC-453C-8879-143A91767496}" srcOrd="2" destOrd="0" presId="urn:microsoft.com/office/officeart/2005/8/layout/process1"/>
    <dgm:cxn modelId="{904048F0-1EA6-49DE-8AEC-3454959DD506}" type="presParOf" srcId="{60F4F973-B709-4444-9899-ACF6E4D6ECDA}" destId="{B28E0A0D-B3F6-4100-A868-718758299F5C}" srcOrd="3" destOrd="0" presId="urn:microsoft.com/office/officeart/2005/8/layout/process1"/>
    <dgm:cxn modelId="{37301F62-808D-416C-9F85-41E1BC3C258F}" type="presParOf" srcId="{B28E0A0D-B3F6-4100-A868-718758299F5C}" destId="{ADB99922-DC4F-4E9C-8326-35B2727E9461}" srcOrd="0" destOrd="0" presId="urn:microsoft.com/office/officeart/2005/8/layout/process1"/>
    <dgm:cxn modelId="{A8160644-459D-4E41-B16A-7B10BBDFD149}" type="presParOf" srcId="{60F4F973-B709-4444-9899-ACF6E4D6ECDA}" destId="{0B131C7E-FB03-4479-AC84-5D39529EDD07}" srcOrd="4" destOrd="0" presId="urn:microsoft.com/office/officeart/2005/8/layout/process1"/>
    <dgm:cxn modelId="{1F119AB5-917D-4251-AB0C-36DF7F53B61E}" type="presParOf" srcId="{60F4F973-B709-4444-9899-ACF6E4D6ECDA}" destId="{E558F619-A798-4B66-979D-978598C58C64}" srcOrd="5" destOrd="0" presId="urn:microsoft.com/office/officeart/2005/8/layout/process1"/>
    <dgm:cxn modelId="{A7BBDEDB-9EF2-42DE-A38C-E53A46D05805}" type="presParOf" srcId="{E558F619-A798-4B66-979D-978598C58C64}" destId="{77B5F7D8-510D-4703-A089-7CCD2202BAB3}" srcOrd="0" destOrd="0" presId="urn:microsoft.com/office/officeart/2005/8/layout/process1"/>
    <dgm:cxn modelId="{6696378F-AB2D-478A-9615-CF5915BB4EE3}" type="presParOf" srcId="{60F4F973-B709-4444-9899-ACF6E4D6ECDA}" destId="{0F7C6047-B985-4F1B-83A2-697AA8CB4CF6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54A812-5925-465F-B431-3D8659E71C1B}">
      <dsp:nvSpPr>
        <dsp:cNvPr id="0" name=""/>
        <dsp:cNvSpPr/>
      </dsp:nvSpPr>
      <dsp:spPr>
        <a:xfrm>
          <a:off x="4966" y="234513"/>
          <a:ext cx="1456083" cy="833517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Depauperamento dei depositi di ferro</a:t>
          </a:r>
          <a:endParaRPr lang="it-IT" sz="1400" kern="1200" dirty="0"/>
        </a:p>
      </dsp:txBody>
      <dsp:txXfrm>
        <a:off x="29379" y="258926"/>
        <a:ext cx="1407257" cy="784691"/>
      </dsp:txXfrm>
    </dsp:sp>
    <dsp:sp modelId="{31598004-AB3C-4225-A07B-D6076000FAE5}">
      <dsp:nvSpPr>
        <dsp:cNvPr id="0" name=""/>
        <dsp:cNvSpPr/>
      </dsp:nvSpPr>
      <dsp:spPr>
        <a:xfrm>
          <a:off x="1593749" y="486724"/>
          <a:ext cx="281322" cy="3290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400" kern="1200"/>
        </a:p>
      </dsp:txBody>
      <dsp:txXfrm>
        <a:off x="1593749" y="552543"/>
        <a:ext cx="196925" cy="197456"/>
      </dsp:txXfrm>
    </dsp:sp>
    <dsp:sp modelId="{85FCB0D3-9DAC-453C-8879-143A91767496}">
      <dsp:nvSpPr>
        <dsp:cNvPr id="0" name=""/>
        <dsp:cNvSpPr/>
      </dsp:nvSpPr>
      <dsp:spPr>
        <a:xfrm>
          <a:off x="1991847" y="234513"/>
          <a:ext cx="1326993" cy="833517"/>
        </a:xfrm>
        <a:prstGeom prst="roundRect">
          <a:avLst>
            <a:gd name="adj" fmla="val 10000"/>
          </a:avLst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Eritropoiesi carente di ferro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IDE</a:t>
          </a:r>
          <a:endParaRPr lang="it-IT" sz="1400" kern="1200" dirty="0"/>
        </a:p>
      </dsp:txBody>
      <dsp:txXfrm>
        <a:off x="2016260" y="258926"/>
        <a:ext cx="1278167" cy="784691"/>
      </dsp:txXfrm>
    </dsp:sp>
    <dsp:sp modelId="{B28E0A0D-B3F6-4100-A868-718758299F5C}">
      <dsp:nvSpPr>
        <dsp:cNvPr id="0" name=""/>
        <dsp:cNvSpPr/>
      </dsp:nvSpPr>
      <dsp:spPr>
        <a:xfrm>
          <a:off x="3451540" y="486724"/>
          <a:ext cx="281322" cy="32909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400" kern="1200"/>
        </a:p>
      </dsp:txBody>
      <dsp:txXfrm>
        <a:off x="3451540" y="552543"/>
        <a:ext cx="196925" cy="197456"/>
      </dsp:txXfrm>
    </dsp:sp>
    <dsp:sp modelId="{0B131C7E-FB03-4479-AC84-5D39529EDD07}">
      <dsp:nvSpPr>
        <dsp:cNvPr id="0" name=""/>
        <dsp:cNvSpPr/>
      </dsp:nvSpPr>
      <dsp:spPr>
        <a:xfrm>
          <a:off x="3849638" y="234513"/>
          <a:ext cx="1326993" cy="833517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Anemia da carenza di ferro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IDA</a:t>
          </a:r>
          <a:endParaRPr lang="it-IT" sz="1400" kern="1200" dirty="0"/>
        </a:p>
      </dsp:txBody>
      <dsp:txXfrm>
        <a:off x="3874051" y="258926"/>
        <a:ext cx="1278167" cy="7846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54A812-5925-465F-B431-3D8659E71C1B}">
      <dsp:nvSpPr>
        <dsp:cNvPr id="0" name=""/>
        <dsp:cNvSpPr/>
      </dsp:nvSpPr>
      <dsp:spPr>
        <a:xfrm>
          <a:off x="815" y="277874"/>
          <a:ext cx="1150096" cy="74679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Donazione di sangue intero</a:t>
          </a:r>
          <a:endParaRPr lang="it-IT" sz="1400" kern="1200" dirty="0"/>
        </a:p>
      </dsp:txBody>
      <dsp:txXfrm>
        <a:off x="22688" y="299747"/>
        <a:ext cx="1106350" cy="703049"/>
      </dsp:txXfrm>
    </dsp:sp>
    <dsp:sp modelId="{31598004-AB3C-4225-A07B-D6076000FAE5}">
      <dsp:nvSpPr>
        <dsp:cNvPr id="0" name=""/>
        <dsp:cNvSpPr/>
      </dsp:nvSpPr>
      <dsp:spPr>
        <a:xfrm>
          <a:off x="1255725" y="521303"/>
          <a:ext cx="222204" cy="2599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400" kern="1200"/>
        </a:p>
      </dsp:txBody>
      <dsp:txXfrm>
        <a:off x="1255725" y="573290"/>
        <a:ext cx="155543" cy="155963"/>
      </dsp:txXfrm>
    </dsp:sp>
    <dsp:sp modelId="{85FCB0D3-9DAC-453C-8879-143A91767496}">
      <dsp:nvSpPr>
        <dsp:cNvPr id="0" name=""/>
        <dsp:cNvSpPr/>
      </dsp:nvSpPr>
      <dsp:spPr>
        <a:xfrm>
          <a:off x="1570165" y="277874"/>
          <a:ext cx="1048134" cy="746795"/>
        </a:xfrm>
        <a:prstGeom prst="roundRect">
          <a:avLst>
            <a:gd name="adj" fmla="val 10000"/>
          </a:avLst>
        </a:prstGeom>
        <a:solidFill>
          <a:schemeClr val="accent3">
            <a:hueOff val="903533"/>
            <a:satOff val="33333"/>
            <a:lumOff val="-490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Rimozione dei globuli rossi</a:t>
          </a:r>
          <a:endParaRPr lang="it-IT" sz="1400" kern="1200" dirty="0"/>
        </a:p>
      </dsp:txBody>
      <dsp:txXfrm>
        <a:off x="1592038" y="299747"/>
        <a:ext cx="1004388" cy="703049"/>
      </dsp:txXfrm>
    </dsp:sp>
    <dsp:sp modelId="{B28E0A0D-B3F6-4100-A868-718758299F5C}">
      <dsp:nvSpPr>
        <dsp:cNvPr id="0" name=""/>
        <dsp:cNvSpPr/>
      </dsp:nvSpPr>
      <dsp:spPr>
        <a:xfrm>
          <a:off x="2723112" y="521303"/>
          <a:ext cx="222204" cy="2599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400" kern="1200"/>
        </a:p>
      </dsp:txBody>
      <dsp:txXfrm>
        <a:off x="2723112" y="573290"/>
        <a:ext cx="155543" cy="155963"/>
      </dsp:txXfrm>
    </dsp:sp>
    <dsp:sp modelId="{0B131C7E-FB03-4479-AC84-5D39529EDD07}">
      <dsp:nvSpPr>
        <dsp:cNvPr id="0" name=""/>
        <dsp:cNvSpPr/>
      </dsp:nvSpPr>
      <dsp:spPr>
        <a:xfrm>
          <a:off x="3037553" y="277874"/>
          <a:ext cx="1048134" cy="746795"/>
        </a:xfrm>
        <a:prstGeom prst="roundRect">
          <a:avLst>
            <a:gd name="adj" fmla="val 10000"/>
          </a:avLst>
        </a:prstGeom>
        <a:solidFill>
          <a:schemeClr val="accent3">
            <a:hueOff val="1807066"/>
            <a:satOff val="66667"/>
            <a:lumOff val="-9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400" kern="1200" dirty="0" smtClean="0"/>
            <a:t>Rimozione di emoglobina</a:t>
          </a:r>
          <a:endParaRPr lang="it-IT" sz="1400" kern="1200" dirty="0"/>
        </a:p>
      </dsp:txBody>
      <dsp:txXfrm>
        <a:off x="3059426" y="299747"/>
        <a:ext cx="1004388" cy="703049"/>
      </dsp:txXfrm>
    </dsp:sp>
    <dsp:sp modelId="{E558F619-A798-4B66-979D-978598C58C64}">
      <dsp:nvSpPr>
        <dsp:cNvPr id="0" name=""/>
        <dsp:cNvSpPr/>
      </dsp:nvSpPr>
      <dsp:spPr>
        <a:xfrm>
          <a:off x="4190500" y="521303"/>
          <a:ext cx="222204" cy="259937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t-IT" sz="1100" kern="1200"/>
        </a:p>
      </dsp:txBody>
      <dsp:txXfrm>
        <a:off x="4190500" y="573290"/>
        <a:ext cx="155543" cy="155963"/>
      </dsp:txXfrm>
    </dsp:sp>
    <dsp:sp modelId="{0F7C6047-B985-4F1B-83A2-697AA8CB4CF6}">
      <dsp:nvSpPr>
        <dsp:cNvPr id="0" name=""/>
        <dsp:cNvSpPr/>
      </dsp:nvSpPr>
      <dsp:spPr>
        <a:xfrm>
          <a:off x="4504940" y="277874"/>
          <a:ext cx="1048134" cy="746795"/>
        </a:xfrm>
        <a:prstGeom prst="roundRect">
          <a:avLst>
            <a:gd name="adj" fmla="val 10000"/>
          </a:avLst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Rimozione di Ferro</a:t>
          </a:r>
          <a:endParaRPr lang="it-IT" sz="1600" kern="1200" dirty="0"/>
        </a:p>
      </dsp:txBody>
      <dsp:txXfrm>
        <a:off x="4526813" y="299747"/>
        <a:ext cx="1004388" cy="7030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0.1381</cdr:x>
      <cdr:y>0.89544</cdr:y>
    </cdr:from>
    <cdr:to>
      <cdr:x>0.30124</cdr:x>
      <cdr:y>0.97902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1452152" y="4571591"/>
          <a:ext cx="1715589" cy="4267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2400" dirty="0" smtClean="0"/>
            <a:t>Fasce di età</a:t>
          </a:r>
          <a:endParaRPr lang="it-IT" sz="2400" dirty="0"/>
        </a:p>
      </cdr:txBody>
    </cdr:sp>
  </cdr:relSizeAnchor>
  <cdr:relSizeAnchor xmlns:cdr="http://schemas.openxmlformats.org/drawingml/2006/chartDrawing">
    <cdr:from>
      <cdr:x>0.14141</cdr:x>
      <cdr:y>0</cdr:y>
    </cdr:from>
    <cdr:to>
      <cdr:x>0.18613</cdr:x>
      <cdr:y>0.12793</cdr:y>
    </cdr:to>
    <cdr:sp macro="" textlink="">
      <cdr:nvSpPr>
        <cdr:cNvPr id="3" name="Freccia in giù 2"/>
        <cdr:cNvSpPr/>
      </cdr:nvSpPr>
      <cdr:spPr>
        <a:xfrm xmlns:a="http://schemas.openxmlformats.org/drawingml/2006/main">
          <a:off x="1486989" y="0"/>
          <a:ext cx="470263" cy="653143"/>
        </a:xfrm>
        <a:prstGeom xmlns:a="http://schemas.openxmlformats.org/drawingml/2006/main" prst="downArrow">
          <a:avLst/>
        </a:prstGeom>
        <a:solidFill xmlns:a="http://schemas.openxmlformats.org/drawingml/2006/main">
          <a:srgbClr val="E05083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it-IT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27CF5-614A-40AE-925C-3262C0DD036E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D1861C-B378-4081-8B47-AED3046D065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3696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1861C-B378-4081-8B47-AED3046D0653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3999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5C758-58F3-4A0A-A06B-044F1E2D6F91}" type="slidenum">
              <a:rPr lang="it-IT" smtClean="0"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9013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45C758-58F3-4A0A-A06B-044F1E2D6F91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00444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5528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31323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36472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7378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23031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74914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8939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0189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68356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4678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5685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6EBC-A289-45CE-ADAA-1A9C6C296E9B}" type="datetimeFigureOut">
              <a:rPr lang="it-IT" smtClean="0"/>
              <a:t>08/03/2025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7E97B-6652-465B-BE8A-50BADEBA2DEB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3493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La Donatrice ed i programmi di plasmaferesi produttiva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8 </a:t>
            </a:r>
            <a:r>
              <a:rPr lang="it-IT" dirty="0" smtClean="0"/>
              <a:t>marzo 2025</a:t>
            </a:r>
            <a:endParaRPr lang="it-IT" dirty="0" smtClean="0"/>
          </a:p>
          <a:p>
            <a:r>
              <a:rPr lang="it-IT" dirty="0" smtClean="0"/>
              <a:t>AVIS Regionale Lombardia</a:t>
            </a:r>
          </a:p>
          <a:p>
            <a:r>
              <a:rPr lang="it-IT" dirty="0" err="1" smtClean="0"/>
              <a:t>Drssa</a:t>
            </a:r>
            <a:r>
              <a:rPr lang="it-IT" dirty="0" smtClean="0"/>
              <a:t> </a:t>
            </a:r>
            <a:r>
              <a:rPr lang="it-IT" dirty="0"/>
              <a:t>P</a:t>
            </a:r>
            <a:r>
              <a:rPr lang="it-IT" dirty="0" smtClean="0"/>
              <a:t>aola Isernia</a:t>
            </a:r>
          </a:p>
          <a:p>
            <a:r>
              <a:rPr lang="it-IT" dirty="0" smtClean="0"/>
              <a:t>Direttore Sanitario AVIS Provinciale Pavia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129551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25286" y="95160"/>
            <a:ext cx="10515600" cy="732155"/>
          </a:xfrm>
        </p:spPr>
        <p:txBody>
          <a:bodyPr>
            <a:normAutofit fontScale="90000"/>
          </a:bodyPr>
          <a:lstStyle/>
          <a:p>
            <a:r>
              <a:rPr lang="it-IT" sz="3200" dirty="0" smtClean="0"/>
              <a:t>Registro sangue Regione </a:t>
            </a:r>
            <a:r>
              <a:rPr lang="it-IT" sz="3200" dirty="0"/>
              <a:t>L</a:t>
            </a:r>
            <a:r>
              <a:rPr lang="it-IT" sz="3200" dirty="0" smtClean="0"/>
              <a:t>ombardia  anno 2023</a:t>
            </a:r>
            <a:br>
              <a:rPr lang="it-IT" sz="3200" dirty="0" smtClean="0"/>
            </a:br>
            <a:r>
              <a:rPr lang="it-IT" sz="3200" u="sng" dirty="0" smtClean="0"/>
              <a:t>Donatori periodici</a:t>
            </a:r>
            <a:endParaRPr lang="it-IT" sz="3200" u="sng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7668" t="8479" r="12491" b="15035"/>
          <a:stretch/>
        </p:blipFill>
        <p:spPr>
          <a:xfrm>
            <a:off x="992777" y="827315"/>
            <a:ext cx="10075817" cy="5742162"/>
          </a:xfrm>
          <a:prstGeom prst="rect">
            <a:avLst/>
          </a:prstGeom>
        </p:spPr>
      </p:pic>
      <p:sp>
        <p:nvSpPr>
          <p:cNvPr id="5" name="Freccia in giù 4"/>
          <p:cNvSpPr/>
          <p:nvPr/>
        </p:nvSpPr>
        <p:spPr>
          <a:xfrm>
            <a:off x="2810502" y="2506977"/>
            <a:ext cx="380129" cy="725859"/>
          </a:xfrm>
          <a:prstGeom prst="downArrow">
            <a:avLst/>
          </a:prstGeom>
          <a:solidFill>
            <a:srgbClr val="E050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Freccia in giù 5"/>
          <p:cNvSpPr/>
          <p:nvPr/>
        </p:nvSpPr>
        <p:spPr>
          <a:xfrm>
            <a:off x="4261051" y="2502407"/>
            <a:ext cx="380129" cy="725859"/>
          </a:xfrm>
          <a:prstGeom prst="downArrow">
            <a:avLst/>
          </a:prstGeom>
          <a:solidFill>
            <a:srgbClr val="E050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Freccia in giù 6"/>
          <p:cNvSpPr/>
          <p:nvPr/>
        </p:nvSpPr>
        <p:spPr>
          <a:xfrm>
            <a:off x="5676519" y="2502407"/>
            <a:ext cx="380129" cy="725859"/>
          </a:xfrm>
          <a:prstGeom prst="downArrow">
            <a:avLst/>
          </a:prstGeom>
          <a:solidFill>
            <a:srgbClr val="E050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Freccia in giù 7"/>
          <p:cNvSpPr/>
          <p:nvPr/>
        </p:nvSpPr>
        <p:spPr>
          <a:xfrm>
            <a:off x="7126986" y="2508284"/>
            <a:ext cx="380129" cy="725859"/>
          </a:xfrm>
          <a:prstGeom prst="downArrow">
            <a:avLst/>
          </a:prstGeom>
          <a:solidFill>
            <a:srgbClr val="E050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Freccia in giù 8"/>
          <p:cNvSpPr/>
          <p:nvPr/>
        </p:nvSpPr>
        <p:spPr>
          <a:xfrm>
            <a:off x="8542454" y="2502407"/>
            <a:ext cx="380129" cy="725859"/>
          </a:xfrm>
          <a:prstGeom prst="downArrow">
            <a:avLst/>
          </a:prstGeom>
          <a:solidFill>
            <a:srgbClr val="E050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reccia in giù 9"/>
          <p:cNvSpPr/>
          <p:nvPr/>
        </p:nvSpPr>
        <p:spPr>
          <a:xfrm>
            <a:off x="9992921" y="2502406"/>
            <a:ext cx="380129" cy="725859"/>
          </a:xfrm>
          <a:prstGeom prst="downArrow">
            <a:avLst/>
          </a:prstGeom>
          <a:solidFill>
            <a:srgbClr val="E050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Rettangolo 2"/>
          <p:cNvSpPr/>
          <p:nvPr/>
        </p:nvSpPr>
        <p:spPr>
          <a:xfrm>
            <a:off x="2086165" y="1933301"/>
            <a:ext cx="1397263" cy="1640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a sinistra 11"/>
          <p:cNvSpPr/>
          <p:nvPr/>
        </p:nvSpPr>
        <p:spPr>
          <a:xfrm>
            <a:off x="11053354" y="6192562"/>
            <a:ext cx="990600" cy="376915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4349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51412" y="112577"/>
            <a:ext cx="10515600" cy="470898"/>
          </a:xfrm>
        </p:spPr>
        <p:txBody>
          <a:bodyPr>
            <a:noAutofit/>
          </a:bodyPr>
          <a:lstStyle/>
          <a:p>
            <a:pPr algn="ctr"/>
            <a:r>
              <a:rPr lang="it-IT" sz="2800" b="1" dirty="0" smtClean="0"/>
              <a:t>La fidelizzazione del donatore</a:t>
            </a:r>
            <a:endParaRPr lang="it-IT" sz="2800" b="1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666" t="9079" r="21488" b="2461"/>
          <a:stretch/>
        </p:blipFill>
        <p:spPr>
          <a:xfrm>
            <a:off x="322218" y="583476"/>
            <a:ext cx="7280364" cy="6274524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7602582" y="2232487"/>
            <a:ext cx="4345577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it-IT" b="1" dirty="0">
                <a:latin typeface="Calibri" panose="020F0502020204030204" pitchFamily="34" charset="0"/>
              </a:rPr>
              <a:t>Fig. 12. Nell’anno ridonano oltre 1/3 dei Donatori che effettuano la prima donazione </a:t>
            </a:r>
            <a:r>
              <a:rPr lang="it-IT" dirty="0">
                <a:latin typeface="Calibri" panose="020F0502020204030204" pitchFamily="34" charset="0"/>
              </a:rPr>
              <a:t>(istogramma </a:t>
            </a:r>
            <a:r>
              <a:rPr lang="it-IT" dirty="0" smtClean="0">
                <a:latin typeface="Calibri" panose="020F0502020204030204" pitchFamily="34" charset="0"/>
              </a:rPr>
              <a:t>blu scuro). </a:t>
            </a:r>
            <a:endParaRPr lang="it-IT" dirty="0">
              <a:latin typeface="Calibri" panose="020F0502020204030204" pitchFamily="34" charset="0"/>
            </a:endParaRPr>
          </a:p>
          <a:p>
            <a:r>
              <a:rPr lang="it-IT" dirty="0">
                <a:latin typeface="Calibri" panose="020F0502020204030204" pitchFamily="34" charset="0"/>
              </a:rPr>
              <a:t>Si segnala che la percentuale di Donatori che ridona nell’anno è circa </a:t>
            </a:r>
            <a:r>
              <a:rPr lang="it-IT" u="sng" dirty="0">
                <a:solidFill>
                  <a:srgbClr val="C00000"/>
                </a:solidFill>
                <a:latin typeface="Calibri" panose="020F0502020204030204" pitchFamily="34" charset="0"/>
              </a:rPr>
              <a:t>1,5 volte superiore per i Donatori di sesso maschile (M</a:t>
            </a:r>
            <a:r>
              <a:rPr lang="it-IT" dirty="0">
                <a:latin typeface="Calibri" panose="020F0502020204030204" pitchFamily="34" charset="0"/>
              </a:rPr>
              <a:t>) (istogramma in azzurro) rispetto a quelli di </a:t>
            </a:r>
            <a:r>
              <a:rPr lang="it-IT" dirty="0"/>
              <a:t>sesso femminile </a:t>
            </a:r>
            <a:r>
              <a:rPr lang="it-IT" dirty="0">
                <a:latin typeface="Calibri" panose="020F0502020204030204" pitchFamily="34" charset="0"/>
              </a:rPr>
              <a:t>(F) (istogramma fuxia).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14893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24758" y="365125"/>
            <a:ext cx="11120257" cy="1325563"/>
          </a:xfrm>
        </p:spPr>
        <p:txBody>
          <a:bodyPr>
            <a:normAutofit/>
          </a:bodyPr>
          <a:lstStyle/>
          <a:p>
            <a:r>
              <a:rPr lang="it-IT" sz="3600" b="1" dirty="0">
                <a:solidFill>
                  <a:srgbClr val="C00000"/>
                </a:solidFill>
              </a:rPr>
              <a:t>Le donne </a:t>
            </a:r>
            <a:r>
              <a:rPr lang="it-IT" sz="3600" b="1" dirty="0" smtClean="0">
                <a:solidFill>
                  <a:srgbClr val="C00000"/>
                </a:solidFill>
              </a:rPr>
              <a:t>cominciano attivamente </a:t>
            </a:r>
            <a:r>
              <a:rPr lang="it-IT" sz="3600" b="1" dirty="0">
                <a:solidFill>
                  <a:srgbClr val="C00000"/>
                </a:solidFill>
              </a:rPr>
              <a:t>ma proseguono </a:t>
            </a:r>
            <a:r>
              <a:rPr lang="it-IT" sz="3600" b="1" dirty="0" smtClean="0">
                <a:solidFill>
                  <a:srgbClr val="C00000"/>
                </a:solidFill>
              </a:rPr>
              <a:t>meno</a:t>
            </a:r>
            <a:endParaRPr lang="it-IT" sz="3600" dirty="0">
              <a:solidFill>
                <a:srgbClr val="C00000"/>
              </a:solidFill>
            </a:endParaRPr>
          </a:p>
        </p:txBody>
      </p:sp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>
          <a:xfrm>
            <a:off x="839788" y="1278732"/>
            <a:ext cx="5157787" cy="823912"/>
          </a:xfrm>
        </p:spPr>
        <p:txBody>
          <a:bodyPr anchor="ctr"/>
          <a:lstStyle/>
          <a:p>
            <a:pPr algn="ctr"/>
            <a:r>
              <a:rPr lang="it-IT" dirty="0" smtClean="0">
                <a:solidFill>
                  <a:srgbClr val="C00000"/>
                </a:solidFill>
              </a:rPr>
              <a:t>Aspetti</a:t>
            </a:r>
            <a:r>
              <a:rPr lang="it-IT" dirty="0" smtClean="0"/>
              <a:t> </a:t>
            </a:r>
            <a:r>
              <a:rPr lang="it-IT" dirty="0" smtClean="0">
                <a:solidFill>
                  <a:srgbClr val="C00000"/>
                </a:solidFill>
              </a:rPr>
              <a:t>clinici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2"/>
          </p:nvPr>
        </p:nvSpPr>
        <p:spPr>
          <a:xfrm>
            <a:off x="927100" y="2102644"/>
            <a:ext cx="5157787" cy="368458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it-IT" b="1" dirty="0" smtClean="0">
              <a:solidFill>
                <a:srgbClr val="FF0000"/>
              </a:solidFill>
            </a:endParaRPr>
          </a:p>
          <a:p>
            <a:r>
              <a:rPr lang="it-IT" dirty="0" smtClean="0"/>
              <a:t>La carenza marziale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dirty="0" smtClean="0"/>
              <a:t>Frequenza delle donazioni di sangue intero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dirty="0" smtClean="0"/>
              <a:t>Ciclo mestruale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dirty="0" smtClean="0"/>
              <a:t>Gravidanze e allattamento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it-IT" dirty="0" smtClean="0"/>
              <a:t>Dieta</a:t>
            </a:r>
          </a:p>
          <a:p>
            <a:r>
              <a:rPr lang="it-IT" dirty="0"/>
              <a:t>D</a:t>
            </a:r>
            <a:r>
              <a:rPr lang="it-IT" dirty="0" smtClean="0"/>
              <a:t>iminuzione delle performances generali di attività o sportive in seguito alla donazione di sangue intero.</a:t>
            </a:r>
          </a:p>
          <a:p>
            <a:r>
              <a:rPr lang="it-IT" dirty="0" smtClean="0"/>
              <a:t>Pressione arteriosa, reazioni avverse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283904"/>
            <a:ext cx="5183188" cy="823912"/>
          </a:xfrm>
        </p:spPr>
        <p:txBody>
          <a:bodyPr anchor="ctr"/>
          <a:lstStyle/>
          <a:p>
            <a:pPr algn="ctr"/>
            <a:r>
              <a:rPr lang="it-IT" dirty="0" smtClean="0">
                <a:solidFill>
                  <a:srgbClr val="C00000"/>
                </a:solidFill>
              </a:rPr>
              <a:t>Aspetti organizzativi e sociali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217693"/>
            <a:ext cx="5183188" cy="3684588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/>
              <a:t>Informazione ed educazione</a:t>
            </a:r>
          </a:p>
          <a:p>
            <a:r>
              <a:rPr lang="it-IT" dirty="0" smtClean="0"/>
              <a:t>Efficacia dei proseliti</a:t>
            </a:r>
          </a:p>
          <a:p>
            <a:r>
              <a:rPr lang="it-IT" dirty="0" smtClean="0"/>
              <a:t>Indirizzi mirati per la donazione più adatta</a:t>
            </a:r>
          </a:p>
          <a:p>
            <a:r>
              <a:rPr lang="it-IT" dirty="0" smtClean="0"/>
              <a:t>Giornate di donazione</a:t>
            </a:r>
          </a:p>
          <a:p>
            <a:r>
              <a:rPr lang="it-IT" dirty="0" smtClean="0"/>
              <a:t>Fasce orarie preferenziali</a:t>
            </a:r>
          </a:p>
          <a:p>
            <a:r>
              <a:rPr lang="it-IT" dirty="0" smtClean="0"/>
              <a:t>Problemi di permesso dal posto di lavoro</a:t>
            </a:r>
          </a:p>
          <a:p>
            <a:r>
              <a:rPr lang="it-IT" dirty="0" smtClean="0"/>
              <a:t>Sedi di donazione, distanze</a:t>
            </a:r>
          </a:p>
          <a:p>
            <a:r>
              <a:rPr lang="it-IT" dirty="0" smtClean="0"/>
              <a:t>Gratificazione percepita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73035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4406"/>
          </a:xfrm>
        </p:spPr>
        <p:txBody>
          <a:bodyPr>
            <a:normAutofit/>
          </a:bodyPr>
          <a:lstStyle/>
          <a:p>
            <a:r>
              <a:rPr lang="it-IT" sz="3200" dirty="0" smtClean="0"/>
              <a:t>Dal sangue intero alla plasmaferesi: donazione di genere?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00594" y="1384663"/>
            <a:ext cx="5619206" cy="4792300"/>
          </a:xfrm>
        </p:spPr>
        <p:txBody>
          <a:bodyPr>
            <a:normAutofit fontScale="77500" lnSpcReduction="20000"/>
          </a:bodyPr>
          <a:lstStyle/>
          <a:p>
            <a:r>
              <a:rPr lang="it-IT" dirty="0" smtClean="0"/>
              <a:t>Si </a:t>
            </a:r>
            <a:r>
              <a:rPr lang="it-IT" dirty="0"/>
              <a:t>può tentare di </a:t>
            </a:r>
            <a:r>
              <a:rPr lang="it-IT" dirty="0" smtClean="0"/>
              <a:t>ridurre il gap </a:t>
            </a:r>
            <a:r>
              <a:rPr lang="it-IT" dirty="0" err="1" smtClean="0"/>
              <a:t>donazionale</a:t>
            </a:r>
            <a:r>
              <a:rPr lang="it-IT" dirty="0" smtClean="0"/>
              <a:t> tra maschi e femmine mediante accorgimenti di </a:t>
            </a:r>
            <a:r>
              <a:rPr lang="it-IT" b="1" dirty="0" smtClean="0">
                <a:solidFill>
                  <a:srgbClr val="C00000"/>
                </a:solidFill>
              </a:rPr>
              <a:t>selezione ottimizzata </a:t>
            </a:r>
            <a:r>
              <a:rPr lang="it-IT" dirty="0" smtClean="0"/>
              <a:t>che possono indirizzare le donne verso modalità di donazione alternative e diverse dal sangue intero. </a:t>
            </a:r>
          </a:p>
          <a:p>
            <a:r>
              <a:rPr lang="it-IT" b="1" dirty="0">
                <a:solidFill>
                  <a:srgbClr val="C00000"/>
                </a:solidFill>
              </a:rPr>
              <a:t>A</a:t>
            </a:r>
            <a:r>
              <a:rPr lang="it-IT" b="1" dirty="0" smtClean="0">
                <a:solidFill>
                  <a:srgbClr val="C00000"/>
                </a:solidFill>
              </a:rPr>
              <a:t>spetti clinici specifici </a:t>
            </a:r>
            <a:r>
              <a:rPr lang="it-IT" dirty="0" smtClean="0"/>
              <a:t>che devono essere oggetto di attenzione da prestarsi  nei confronti della donatrice per </a:t>
            </a:r>
            <a:r>
              <a:rPr lang="it-IT" b="1" dirty="0" smtClean="0">
                <a:solidFill>
                  <a:srgbClr val="C00000"/>
                </a:solidFill>
              </a:rPr>
              <a:t>indirizzarla-reindirizzarla più efficacemente verso la plasmaferesi</a:t>
            </a:r>
            <a:r>
              <a:rPr lang="it-IT" dirty="0" smtClean="0"/>
              <a:t>, ottimizzando la sua performance </a:t>
            </a:r>
            <a:r>
              <a:rPr lang="it-IT" dirty="0" err="1" smtClean="0"/>
              <a:t>donazionale</a:t>
            </a:r>
            <a:r>
              <a:rPr lang="it-IT" dirty="0" smtClean="0"/>
              <a:t> senza nocumento alla sua salute.</a:t>
            </a:r>
          </a:p>
          <a:p>
            <a:r>
              <a:rPr lang="it-IT" dirty="0" smtClean="0"/>
              <a:t>La modalità «diversa» di donazione, rispetto quella di sangue intero,  può potenzialmente essere resa più interessante e meno impegnativa per la donatrice anche dal punto di vista sanitario, guadagnando maggiore gradimento, fiducia e potenziale continuità.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302828" y="2052048"/>
            <a:ext cx="5181600" cy="2737666"/>
          </a:xfrm>
        </p:spPr>
        <p:txBody>
          <a:bodyPr>
            <a:noAutofit/>
          </a:bodyPr>
          <a:lstStyle/>
          <a:p>
            <a:r>
              <a:rPr lang="it-IT" dirty="0" smtClean="0"/>
              <a:t>Diverse specificità biologiche</a:t>
            </a:r>
          </a:p>
          <a:p>
            <a:r>
              <a:rPr lang="it-IT" dirty="0"/>
              <a:t>Diversa tolleranza </a:t>
            </a:r>
            <a:r>
              <a:rPr lang="it-IT" dirty="0" smtClean="0"/>
              <a:t>ai diversi tipi di donazione</a:t>
            </a:r>
          </a:p>
          <a:p>
            <a:r>
              <a:rPr lang="it-IT" dirty="0" smtClean="0"/>
              <a:t>Diversa frequenza di reazioni </a:t>
            </a:r>
            <a:r>
              <a:rPr lang="it-IT" dirty="0"/>
              <a:t>avverse</a:t>
            </a:r>
          </a:p>
        </p:txBody>
      </p:sp>
    </p:spTree>
    <p:extLst>
      <p:ext uri="{BB962C8B-B14F-4D97-AF65-F5344CB8AC3E}">
        <p14:creationId xmlns:p14="http://schemas.microsoft.com/office/powerpoint/2010/main" val="9146594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3600" dirty="0" smtClean="0"/>
              <a:t>La donna come donatrice preferenziale di plasma?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2846" y="1825624"/>
            <a:ext cx="5566954" cy="384365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dirty="0" smtClean="0">
                <a:solidFill>
                  <a:srgbClr val="C00000"/>
                </a:solidFill>
              </a:rPr>
              <a:t>La prevenzione della TRALI </a:t>
            </a:r>
          </a:p>
          <a:p>
            <a:r>
              <a:rPr lang="it-IT" dirty="0"/>
              <a:t>indirizza </a:t>
            </a:r>
            <a:r>
              <a:rPr lang="it-IT" dirty="0" smtClean="0"/>
              <a:t>il </a:t>
            </a:r>
            <a:r>
              <a:rPr lang="it-IT" dirty="0"/>
              <a:t>plasma delle </a:t>
            </a:r>
            <a:r>
              <a:rPr lang="it-IT" dirty="0" smtClean="0"/>
              <a:t>donatrici con pregresse gravidanze </a:t>
            </a:r>
            <a:r>
              <a:rPr lang="it-IT" dirty="0"/>
              <a:t>verso la lavorazione industriale</a:t>
            </a:r>
          </a:p>
          <a:p>
            <a:r>
              <a:rPr lang="it-IT" dirty="0" smtClean="0"/>
              <a:t>Possibile conferimento </a:t>
            </a:r>
            <a:r>
              <a:rPr lang="it-IT" dirty="0"/>
              <a:t>all’industria di tutto il plasma da scomposizione delle </a:t>
            </a:r>
            <a:r>
              <a:rPr lang="it-IT" dirty="0" smtClean="0"/>
              <a:t>donatrici</a:t>
            </a:r>
          </a:p>
          <a:p>
            <a:r>
              <a:rPr lang="it-IT" dirty="0" smtClean="0"/>
              <a:t>Indirizzare preferenzialmente la donatrice verso la plasmaferesi</a:t>
            </a:r>
            <a:endParaRPr lang="it-IT" dirty="0"/>
          </a:p>
          <a:p>
            <a:pPr marL="0" indent="0">
              <a:buNone/>
            </a:pPr>
            <a:r>
              <a:rPr lang="it-IT" dirty="0">
                <a:solidFill>
                  <a:srgbClr val="C00000"/>
                </a:solidFill>
              </a:rPr>
              <a:t>L</a:t>
            </a:r>
            <a:r>
              <a:rPr lang="it-IT" dirty="0" smtClean="0">
                <a:solidFill>
                  <a:srgbClr val="C00000"/>
                </a:solidFill>
              </a:rPr>
              <a:t>’ematocrito </a:t>
            </a:r>
            <a:r>
              <a:rPr lang="it-IT" dirty="0" smtClean="0"/>
              <a:t>tendenzialmente inferiore e maggiore quota plasmatica relativa</a:t>
            </a:r>
          </a:p>
          <a:p>
            <a:pPr marL="0" indent="0">
              <a:buNone/>
            </a:pPr>
            <a:r>
              <a:rPr lang="it-IT" dirty="0" smtClean="0"/>
              <a:t>La tendenza alla </a:t>
            </a:r>
            <a:r>
              <a:rPr lang="it-IT" dirty="0" smtClean="0">
                <a:solidFill>
                  <a:srgbClr val="C00000"/>
                </a:solidFill>
              </a:rPr>
              <a:t>carenza marziale</a:t>
            </a:r>
          </a:p>
        </p:txBody>
      </p:sp>
      <p:sp>
        <p:nvSpPr>
          <p:cNvPr id="7" name="Segnaposto contenuto 6"/>
          <p:cNvSpPr>
            <a:spLocks noGrp="1"/>
          </p:cNvSpPr>
          <p:nvPr>
            <p:ph sz="half" idx="2"/>
          </p:nvPr>
        </p:nvSpPr>
        <p:spPr>
          <a:xfrm>
            <a:off x="6276703" y="2757441"/>
            <a:ext cx="5181600" cy="29118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it-IT" dirty="0" smtClean="0"/>
              <a:t>Azione  </a:t>
            </a:r>
            <a:r>
              <a:rPr lang="it-IT" dirty="0"/>
              <a:t>a livello del  sistema di selezione e raccolta </a:t>
            </a:r>
            <a:r>
              <a:rPr lang="it-IT" dirty="0" smtClean="0"/>
              <a:t>per </a:t>
            </a:r>
            <a:r>
              <a:rPr lang="it-IT" b="1" dirty="0" smtClean="0"/>
              <a:t>individuare </a:t>
            </a:r>
            <a:r>
              <a:rPr lang="it-IT" b="1" dirty="0"/>
              <a:t>caratteristiche </a:t>
            </a:r>
            <a:r>
              <a:rPr lang="it-IT" b="1" dirty="0" smtClean="0"/>
              <a:t>preferenziali delle </a:t>
            </a:r>
            <a:r>
              <a:rPr lang="it-IT" b="1" dirty="0"/>
              <a:t>donatrici </a:t>
            </a:r>
            <a:r>
              <a:rPr lang="it-IT" dirty="0" smtClean="0"/>
              <a:t>più adatte/idonee </a:t>
            </a:r>
            <a:r>
              <a:rPr lang="it-IT" dirty="0"/>
              <a:t>alla </a:t>
            </a:r>
            <a:r>
              <a:rPr lang="it-IT" dirty="0" smtClean="0"/>
              <a:t>plasmaferesi</a:t>
            </a:r>
          </a:p>
          <a:p>
            <a:pPr marL="0" indent="0">
              <a:buNone/>
            </a:pPr>
            <a:r>
              <a:rPr lang="it-IT" dirty="0" smtClean="0"/>
              <a:t>Indirizzare opportunamente verso le raccolte di plasmaferesi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708574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53777"/>
          </a:xfrm>
        </p:spPr>
        <p:txBody>
          <a:bodyPr>
            <a:normAutofit fontScale="90000"/>
          </a:bodyPr>
          <a:lstStyle/>
          <a:p>
            <a:r>
              <a:rPr lang="it-IT" dirty="0"/>
              <a:t>Carenza di ferro e donazione di sangue intero</a:t>
            </a:r>
          </a:p>
        </p:txBody>
      </p:sp>
      <p:graphicFrame>
        <p:nvGraphicFramePr>
          <p:cNvPr id="6" name="Diagramma 5"/>
          <p:cNvGraphicFramePr/>
          <p:nvPr>
            <p:extLst/>
          </p:nvPr>
        </p:nvGraphicFramePr>
        <p:xfrm>
          <a:off x="1064625" y="3910463"/>
          <a:ext cx="5181599" cy="130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ma 7"/>
          <p:cNvGraphicFramePr/>
          <p:nvPr>
            <p:extLst/>
          </p:nvPr>
        </p:nvGraphicFramePr>
        <p:xfrm>
          <a:off x="1038498" y="1236618"/>
          <a:ext cx="5553890" cy="1302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CasellaDiTesto 8"/>
          <p:cNvSpPr txBox="1"/>
          <p:nvPr/>
        </p:nvSpPr>
        <p:spPr>
          <a:xfrm>
            <a:off x="904608" y="3541131"/>
            <a:ext cx="55016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Potenziale progressivo sviluppo di anemia </a:t>
            </a:r>
            <a:r>
              <a:rPr lang="it-IT" dirty="0" err="1" smtClean="0"/>
              <a:t>ferrocarenziale</a:t>
            </a:r>
            <a:endParaRPr lang="it-IT" dirty="0"/>
          </a:p>
        </p:txBody>
      </p:sp>
      <p:sp>
        <p:nvSpPr>
          <p:cNvPr id="10" name="Freccia in giù 9"/>
          <p:cNvSpPr/>
          <p:nvPr/>
        </p:nvSpPr>
        <p:spPr>
          <a:xfrm>
            <a:off x="3493507" y="257113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7925114"/>
              </p:ext>
            </p:extLst>
          </p:nvPr>
        </p:nvGraphicFramePr>
        <p:xfrm>
          <a:off x="6949437" y="968744"/>
          <a:ext cx="4902928" cy="329184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451464"/>
                <a:gridCol w="2451464"/>
              </a:tblGrid>
              <a:tr h="315350">
                <a:tc gridSpan="2"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Ferro corporeo</a:t>
                      </a:r>
                      <a:r>
                        <a:rPr lang="it-IT" baseline="0" dirty="0" smtClean="0"/>
                        <a:t> totale (TBI, Total Body Iron)</a:t>
                      </a:r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15350">
                <a:tc>
                  <a:txBody>
                    <a:bodyPr/>
                    <a:lstStyle/>
                    <a:p>
                      <a:r>
                        <a:rPr lang="it-IT" dirty="0" smtClean="0"/>
                        <a:t>UOMO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DONNA</a:t>
                      </a:r>
                      <a:endParaRPr lang="it-IT" dirty="0"/>
                    </a:p>
                  </a:txBody>
                  <a:tcPr/>
                </a:tc>
              </a:tr>
              <a:tr h="315350">
                <a:tc>
                  <a:txBody>
                    <a:bodyPr/>
                    <a:lstStyle/>
                    <a:p>
                      <a:r>
                        <a:rPr lang="it-IT" dirty="0" smtClean="0"/>
                        <a:t>50 mg/kg (</a:t>
                      </a:r>
                      <a:r>
                        <a:rPr lang="en-US" sz="1800" dirty="0" smtClean="0"/>
                        <a:t>~</a:t>
                      </a:r>
                      <a:r>
                        <a:rPr lang="it-IT" dirty="0" smtClean="0"/>
                        <a:t>4000 mg)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40 mg/kg</a:t>
                      </a:r>
                      <a:r>
                        <a:rPr lang="it-IT" baseline="0" dirty="0" smtClean="0"/>
                        <a:t> (</a:t>
                      </a:r>
                      <a:r>
                        <a:rPr lang="en-US" sz="1800" dirty="0" smtClean="0"/>
                        <a:t>~2500 mg)</a:t>
                      </a:r>
                      <a:endParaRPr lang="it-IT" dirty="0"/>
                    </a:p>
                  </a:txBody>
                  <a:tcPr/>
                </a:tc>
              </a:tr>
              <a:tr h="315350">
                <a:tc gridSpan="2">
                  <a:txBody>
                    <a:bodyPr/>
                    <a:lstStyle/>
                    <a:p>
                      <a:pPr algn="ctr"/>
                      <a:r>
                        <a:rPr lang="it-IT" dirty="0" smtClean="0">
                          <a:solidFill>
                            <a:srgbClr val="C00000"/>
                          </a:solidFill>
                        </a:rPr>
                        <a:t>Ferro deposito tessutale</a:t>
                      </a:r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1535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600-1000 mg</a:t>
                      </a:r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200-300 mg (età fertile)</a:t>
                      </a:r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15350">
                <a:tc gridSpan="2"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Donazione di sangue intero</a:t>
                      </a:r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1535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-250 mg</a:t>
                      </a:r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-250 mg</a:t>
                      </a:r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15350">
                <a:tc gridSpan="2"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Depauperamento riserve tessutali di Ferro</a:t>
                      </a:r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  <a:tr h="31535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-40/-25%</a:t>
                      </a:r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-100/-80%</a:t>
                      </a:r>
                      <a:endParaRPr lang="it-IT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CasellaDiTesto 12"/>
          <p:cNvSpPr txBox="1"/>
          <p:nvPr/>
        </p:nvSpPr>
        <p:spPr>
          <a:xfrm>
            <a:off x="3993967" y="2614664"/>
            <a:ext cx="2776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250 mg/Fe/unità di sangue intero</a:t>
            </a:r>
            <a:endParaRPr lang="it-IT" dirty="0"/>
          </a:p>
        </p:txBody>
      </p:sp>
      <p:graphicFrame>
        <p:nvGraphicFramePr>
          <p:cNvPr id="15" name="Tabella 14"/>
          <p:cNvGraphicFramePr>
            <a:graphicFrameLocks noGrp="1"/>
          </p:cNvGraphicFramePr>
          <p:nvPr>
            <p:extLst/>
          </p:nvPr>
        </p:nvGraphicFramePr>
        <p:xfrm>
          <a:off x="6949437" y="4347671"/>
          <a:ext cx="4902928" cy="1715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1249"/>
                <a:gridCol w="2011679"/>
              </a:tblGrid>
              <a:tr h="35998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Localizzazione funzionale del Ferro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%</a:t>
                      </a:r>
                      <a:endParaRPr lang="it-IT" sz="1400" dirty="0"/>
                    </a:p>
                  </a:txBody>
                  <a:tcPr/>
                </a:tc>
              </a:tr>
              <a:tr h="359980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Globuli rossi</a:t>
                      </a:r>
                      <a:r>
                        <a:rPr lang="it-IT" sz="1400" baseline="0" dirty="0" smtClean="0"/>
                        <a:t> (costituente </a:t>
                      </a:r>
                      <a:r>
                        <a:rPr lang="it-IT" sz="1400" baseline="0" dirty="0" err="1" smtClean="0"/>
                        <a:t>Hb</a:t>
                      </a:r>
                      <a:r>
                        <a:rPr lang="it-IT" sz="1400" baseline="0" dirty="0" smtClean="0"/>
                        <a:t>)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70-80 %</a:t>
                      </a:r>
                      <a:endParaRPr lang="it-IT" sz="1400" dirty="0"/>
                    </a:p>
                  </a:txBody>
                  <a:tcPr/>
                </a:tc>
              </a:tr>
              <a:tr h="276403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Deposito nei tessuti (ferritina)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20%</a:t>
                      </a:r>
                      <a:endParaRPr lang="it-IT" sz="1400" dirty="0"/>
                    </a:p>
                  </a:txBody>
                  <a:tcPr/>
                </a:tc>
              </a:tr>
              <a:tr h="691008">
                <a:tc>
                  <a:txBody>
                    <a:bodyPr/>
                    <a:lstStyle/>
                    <a:p>
                      <a:r>
                        <a:rPr lang="it-IT" sz="1400" dirty="0" smtClean="0"/>
                        <a:t>Enzimi,</a:t>
                      </a:r>
                      <a:r>
                        <a:rPr lang="it-IT" sz="1400" baseline="0" dirty="0" smtClean="0"/>
                        <a:t> </a:t>
                      </a:r>
                      <a:r>
                        <a:rPr lang="it-IT" sz="1400" dirty="0" err="1" smtClean="0"/>
                        <a:t>Citocromi,mioglobina</a:t>
                      </a:r>
                      <a:endParaRPr lang="it-IT" sz="1400" dirty="0" smtClean="0"/>
                    </a:p>
                    <a:p>
                      <a:r>
                        <a:rPr lang="it-IT" sz="1400" dirty="0" smtClean="0"/>
                        <a:t>Trasporto</a:t>
                      </a:r>
                      <a:r>
                        <a:rPr lang="it-IT" sz="1400" baseline="0" dirty="0" smtClean="0"/>
                        <a:t> via </a:t>
                      </a:r>
                      <a:r>
                        <a:rPr lang="it-IT" sz="1400" dirty="0" smtClean="0"/>
                        <a:t>Transferrina</a:t>
                      </a:r>
                      <a:endParaRPr lang="it-IT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400" dirty="0" smtClean="0"/>
                        <a:t>10%</a:t>
                      </a:r>
                      <a:endParaRPr lang="it-IT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CasellaDiTesto 15"/>
          <p:cNvSpPr txBox="1"/>
          <p:nvPr/>
        </p:nvSpPr>
        <p:spPr>
          <a:xfrm>
            <a:off x="269966" y="5434526"/>
            <a:ext cx="2300758" cy="92333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C00000"/>
                </a:solidFill>
              </a:rPr>
              <a:t>A rischio: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smtClean="0">
                <a:solidFill>
                  <a:srgbClr val="C00000"/>
                </a:solidFill>
              </a:rPr>
              <a:t>giovani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smtClean="0">
                <a:solidFill>
                  <a:srgbClr val="C00000"/>
                </a:solidFill>
              </a:rPr>
              <a:t>donne in età fertile</a:t>
            </a:r>
            <a:endParaRPr lang="it-IT" b="1" dirty="0">
              <a:solidFill>
                <a:srgbClr val="C00000"/>
              </a:solidFill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2730741" y="5047776"/>
            <a:ext cx="4321761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C00000"/>
                </a:solidFill>
              </a:rPr>
              <a:t>Fattori critici: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I</a:t>
            </a:r>
            <a:r>
              <a:rPr lang="it-IT" dirty="0" smtClean="0"/>
              <a:t>ntervallo tra le donazioni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Mancata differenziazione delle donazioni</a:t>
            </a:r>
          </a:p>
          <a:p>
            <a:r>
              <a:rPr lang="it-IT" b="1" dirty="0" smtClean="0">
                <a:solidFill>
                  <a:srgbClr val="C00000"/>
                </a:solidFill>
              </a:rPr>
              <a:t>Conseguenze: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Esclusione-sospensione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Disincentivazione al ritorno</a:t>
            </a: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223600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/>
          <a:srcRect l="27922" t="11259" r="32782" b="9647"/>
          <a:stretch/>
        </p:blipFill>
        <p:spPr>
          <a:xfrm>
            <a:off x="416106" y="696686"/>
            <a:ext cx="7053437" cy="6161314"/>
          </a:xfrm>
          <a:prstGeom prst="rect">
            <a:avLst/>
          </a:prstGeom>
        </p:spPr>
      </p:pic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513806" y="199662"/>
            <a:ext cx="10515600" cy="331561"/>
          </a:xfrm>
        </p:spPr>
        <p:txBody>
          <a:bodyPr>
            <a:noAutofit/>
          </a:bodyPr>
          <a:lstStyle/>
          <a:p>
            <a:r>
              <a:rPr lang="it-IT" sz="3200" dirty="0" smtClean="0"/>
              <a:t>Cause di carenza assoluta di ferro/ anemia da carenza di ferro</a:t>
            </a:r>
            <a:endParaRPr lang="it-IT" sz="3200" dirty="0"/>
          </a:p>
        </p:txBody>
      </p:sp>
      <p:sp>
        <p:nvSpPr>
          <p:cNvPr id="6" name="Rettangolo 5"/>
          <p:cNvSpPr/>
          <p:nvPr/>
        </p:nvSpPr>
        <p:spPr>
          <a:xfrm>
            <a:off x="3030583" y="6596390"/>
            <a:ext cx="3082833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100" dirty="0" err="1" smtClean="0">
                <a:latin typeface="AdvOTa9e6a8c4.BI"/>
              </a:rPr>
              <a:t>Camaschella</a:t>
            </a:r>
            <a:r>
              <a:rPr lang="it-IT" sz="1100" dirty="0" smtClean="0">
                <a:latin typeface="AdvOTa9e6a8c4.BI"/>
              </a:rPr>
              <a:t> C.: Blood</a:t>
            </a:r>
            <a:r>
              <a:rPr lang="it-IT" sz="1100" dirty="0">
                <a:latin typeface="AdvOTa851a675.B"/>
              </a:rPr>
              <a:t>. 2019;133(1):30-39)</a:t>
            </a:r>
            <a:endParaRPr lang="it-IT" sz="1100" dirty="0"/>
          </a:p>
        </p:txBody>
      </p:sp>
      <p:sp>
        <p:nvSpPr>
          <p:cNvPr id="8" name="Ovale 7"/>
          <p:cNvSpPr/>
          <p:nvPr/>
        </p:nvSpPr>
        <p:spPr>
          <a:xfrm>
            <a:off x="2116182" y="1105989"/>
            <a:ext cx="2481943" cy="25254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7469543" y="665934"/>
            <a:ext cx="459863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>
                <a:latin typeface="HelveticaNeueLTStd-LtCn"/>
              </a:rPr>
              <a:t>La gravidanza </a:t>
            </a:r>
            <a:r>
              <a:rPr lang="it-IT" sz="1400" dirty="0" smtClean="0">
                <a:latin typeface="HelveticaNeueLTStd-LtCn"/>
              </a:rPr>
              <a:t>comporta una </a:t>
            </a:r>
            <a:r>
              <a:rPr lang="it-IT" sz="1400" dirty="0">
                <a:latin typeface="HelveticaNeueLTStd-LtCn"/>
              </a:rPr>
              <a:t>richiesta di ferro complessiva che </a:t>
            </a:r>
            <a:r>
              <a:rPr lang="it-IT" sz="1400" dirty="0" smtClean="0">
                <a:latin typeface="HelveticaNeueLTStd-LtCn"/>
              </a:rPr>
              <a:t>può variare </a:t>
            </a:r>
            <a:r>
              <a:rPr lang="it-IT" sz="1400" dirty="0">
                <a:latin typeface="HelveticaNeueLTStd-LtCn"/>
              </a:rPr>
              <a:t>tra </a:t>
            </a:r>
            <a:r>
              <a:rPr lang="it-IT" sz="1400" b="1" dirty="0">
                <a:latin typeface="HelveticaNeueLTStd-LtCn"/>
              </a:rPr>
              <a:t>500 e 700 mg</a:t>
            </a:r>
            <a:r>
              <a:rPr lang="it-IT" sz="1400" dirty="0">
                <a:latin typeface="HelveticaNeueLTStd-LtCn"/>
              </a:rPr>
              <a:t>, necessaria </a:t>
            </a:r>
            <a:r>
              <a:rPr lang="it-IT" sz="1400" dirty="0" smtClean="0">
                <a:latin typeface="HelveticaNeueLTStd-LtCn"/>
              </a:rPr>
              <a:t>per l’espansione </a:t>
            </a:r>
            <a:r>
              <a:rPr lang="it-IT" sz="1400" dirty="0">
                <a:latin typeface="HelveticaNeueLTStd-LtCn"/>
              </a:rPr>
              <a:t>del circolo materno, per lo </a:t>
            </a:r>
            <a:r>
              <a:rPr lang="it-IT" sz="1400" dirty="0" smtClean="0">
                <a:latin typeface="HelveticaNeueLTStd-LtCn"/>
              </a:rPr>
              <a:t>sviluppo del </a:t>
            </a:r>
            <a:r>
              <a:rPr lang="it-IT" sz="1400" dirty="0">
                <a:latin typeface="HelveticaNeueLTStd-LtCn"/>
              </a:rPr>
              <a:t>feto e della placenta e per </a:t>
            </a:r>
            <a:r>
              <a:rPr lang="it-IT" sz="1400" dirty="0" smtClean="0">
                <a:latin typeface="HelveticaNeueLTStd-LtCn"/>
              </a:rPr>
              <a:t>compensare l’emorragia </a:t>
            </a:r>
            <a:r>
              <a:rPr lang="it-IT" sz="1400" dirty="0">
                <a:latin typeface="HelveticaNeueLTStd-LtCn"/>
              </a:rPr>
              <a:t>del </a:t>
            </a:r>
            <a:r>
              <a:rPr lang="it-IT" sz="1400" dirty="0" smtClean="0">
                <a:latin typeface="HelveticaNeueLTStd-LtCn"/>
              </a:rPr>
              <a:t>parto.</a:t>
            </a:r>
          </a:p>
          <a:p>
            <a:r>
              <a:rPr lang="it-IT" sz="1400" dirty="0" smtClean="0">
                <a:latin typeface="HelveticaNeueLTStd-LtCn"/>
              </a:rPr>
              <a:t>Il fabbisogno giornaliero </a:t>
            </a:r>
            <a:r>
              <a:rPr lang="it-IT" sz="1400" dirty="0">
                <a:latin typeface="HelveticaNeueLTStd-LtCn"/>
              </a:rPr>
              <a:t>aumenta nel secondo e </a:t>
            </a:r>
            <a:r>
              <a:rPr lang="it-IT" sz="1400" dirty="0" smtClean="0">
                <a:latin typeface="HelveticaNeueLTStd-LtCn"/>
              </a:rPr>
              <a:t>terzo trimestre </a:t>
            </a:r>
            <a:r>
              <a:rPr lang="it-IT" sz="1400" dirty="0">
                <a:latin typeface="HelveticaNeueLTStd-LtCn"/>
              </a:rPr>
              <a:t>e raggiunge a fine gravidanza </a:t>
            </a:r>
            <a:r>
              <a:rPr lang="it-IT" sz="1400" dirty="0" smtClean="0">
                <a:latin typeface="HelveticaNeueLTStd-LtCn"/>
              </a:rPr>
              <a:t>i </a:t>
            </a:r>
            <a:r>
              <a:rPr lang="it-IT" sz="1400" b="1" dirty="0" smtClean="0">
                <a:latin typeface="HelveticaNeueLTStd-LtCn"/>
              </a:rPr>
              <a:t>6 </a:t>
            </a:r>
            <a:r>
              <a:rPr lang="it-IT" sz="1400" b="1" dirty="0">
                <a:latin typeface="HelveticaNeueLTStd-LtCn"/>
              </a:rPr>
              <a:t>mg/die </a:t>
            </a:r>
            <a:endParaRPr lang="it-IT" sz="1400" b="1" dirty="0"/>
          </a:p>
        </p:txBody>
      </p:sp>
      <p:sp>
        <p:nvSpPr>
          <p:cNvPr id="10" name="Ovale 9"/>
          <p:cNvSpPr/>
          <p:nvPr/>
        </p:nvSpPr>
        <p:spPr>
          <a:xfrm>
            <a:off x="2002970" y="4637315"/>
            <a:ext cx="2481943" cy="25254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7579215" y="4921311"/>
            <a:ext cx="4019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>
                <a:latin typeface="HelveticaNeueLTStd-LtCn"/>
              </a:rPr>
              <a:t>Una donazione standard di sangue intero contiene circa 250 </a:t>
            </a:r>
            <a:r>
              <a:rPr lang="it-IT" dirty="0">
                <a:latin typeface="HelveticaNeueLTStd-LtCn"/>
              </a:rPr>
              <a:t>mg di ferro</a:t>
            </a:r>
            <a:endParaRPr lang="it-IT" dirty="0"/>
          </a:p>
        </p:txBody>
      </p:sp>
      <p:sp>
        <p:nvSpPr>
          <p:cNvPr id="2" name="Rettangolo 1"/>
          <p:cNvSpPr/>
          <p:nvPr/>
        </p:nvSpPr>
        <p:spPr>
          <a:xfrm>
            <a:off x="7469543" y="2266372"/>
            <a:ext cx="47224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HelveticaNeueLTStd-LtCn"/>
              </a:rPr>
              <a:t>I </a:t>
            </a:r>
            <a:r>
              <a:rPr lang="en-US" sz="1400" dirty="0" err="1">
                <a:latin typeface="HelveticaNeueLTStd-LtCn"/>
              </a:rPr>
              <a:t>farmaci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gastroprotettori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bloccanti</a:t>
            </a:r>
            <a:r>
              <a:rPr lang="en-US" sz="1400" dirty="0">
                <a:latin typeface="HelveticaNeueLTStd-LtCn"/>
              </a:rPr>
              <a:t> la </a:t>
            </a:r>
            <a:r>
              <a:rPr lang="en-US" sz="1400" dirty="0" err="1">
                <a:latin typeface="HelveticaNeueLTStd-LtCn"/>
              </a:rPr>
              <a:t>secrezione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gastrica</a:t>
            </a:r>
            <a:r>
              <a:rPr lang="en-US" sz="1400" dirty="0">
                <a:latin typeface="HelveticaNeueLTStd-LtCn"/>
              </a:rPr>
              <a:t> di </a:t>
            </a:r>
            <a:r>
              <a:rPr lang="en-US" sz="1400" dirty="0" err="1">
                <a:latin typeface="HelveticaNeueLTStd-LtCn"/>
              </a:rPr>
              <a:t>acido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cloridrico</a:t>
            </a:r>
            <a:r>
              <a:rPr lang="en-US" sz="1400" dirty="0">
                <a:latin typeface="HelveticaNeueLTStd-LtCn"/>
              </a:rPr>
              <a:t> (</a:t>
            </a:r>
            <a:r>
              <a:rPr lang="en-US" sz="1400" dirty="0" err="1">
                <a:latin typeface="HelveticaNeueLTStd-LtCn"/>
              </a:rPr>
              <a:t>inibitori</a:t>
            </a:r>
            <a:r>
              <a:rPr lang="en-US" sz="1400" dirty="0">
                <a:latin typeface="HelveticaNeueLTStd-LtCn"/>
              </a:rPr>
              <a:t> di </a:t>
            </a:r>
            <a:r>
              <a:rPr lang="en-US" sz="1400" dirty="0" err="1">
                <a:latin typeface="HelveticaNeueLTStd-LtCn"/>
              </a:rPr>
              <a:t>pompa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protonica</a:t>
            </a:r>
            <a:r>
              <a:rPr lang="en-US" sz="1400" dirty="0">
                <a:latin typeface="HelveticaNeueLTStd-LtCn"/>
              </a:rPr>
              <a:t>, IPP) </a:t>
            </a:r>
            <a:r>
              <a:rPr lang="en-US" sz="1400" dirty="0" err="1">
                <a:latin typeface="HelveticaNeueLTStd-LtCn"/>
              </a:rPr>
              <a:t>interferiscono</a:t>
            </a:r>
            <a:r>
              <a:rPr lang="en-US" sz="1400" dirty="0">
                <a:latin typeface="HelveticaNeueLTStd-LtCn"/>
              </a:rPr>
              <a:t> con </a:t>
            </a:r>
            <a:r>
              <a:rPr lang="en-US" sz="1400" dirty="0" err="1">
                <a:latin typeface="HelveticaNeueLTStd-LtCn"/>
              </a:rPr>
              <a:t>l’assorbimento</a:t>
            </a:r>
            <a:r>
              <a:rPr lang="en-US" sz="1400" dirty="0">
                <a:latin typeface="HelveticaNeueLTStd-LtCn"/>
              </a:rPr>
              <a:t> del </a:t>
            </a:r>
            <a:r>
              <a:rPr lang="en-US" sz="1400" dirty="0" err="1">
                <a:latin typeface="HelveticaNeueLTStd-LtCn"/>
              </a:rPr>
              <a:t>ferro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proveniente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dalla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 smtClean="0">
                <a:latin typeface="HelveticaNeueLTStd-LtCn"/>
              </a:rPr>
              <a:t>dieta</a:t>
            </a:r>
            <a:r>
              <a:rPr lang="en-US" sz="1400" dirty="0" smtClean="0">
                <a:latin typeface="HelveticaNeueLTStd-LtCn"/>
              </a:rPr>
              <a:t>. </a:t>
            </a:r>
            <a:r>
              <a:rPr lang="en-US" sz="1400" dirty="0" err="1">
                <a:latin typeface="HelveticaNeueLTStd-LtCn"/>
              </a:rPr>
              <a:t>Gli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ioni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Idrogeno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adiacenti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alla</a:t>
            </a:r>
            <a:r>
              <a:rPr lang="en-US" sz="1400" dirty="0">
                <a:latin typeface="HelveticaNeueLTStd-LtCn"/>
              </a:rPr>
              <a:t> mucosa </a:t>
            </a:r>
            <a:r>
              <a:rPr lang="en-US" sz="1400" dirty="0" err="1">
                <a:latin typeface="HelveticaNeueLTStd-LtCn"/>
              </a:rPr>
              <a:t>gastrica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facilitano</a:t>
            </a:r>
            <a:r>
              <a:rPr lang="en-US" sz="1400" dirty="0">
                <a:latin typeface="HelveticaNeueLTStd-LtCn"/>
              </a:rPr>
              <a:t> la </a:t>
            </a:r>
            <a:r>
              <a:rPr lang="en-US" sz="1400" dirty="0" err="1">
                <a:latin typeface="HelveticaNeueLTStd-LtCn"/>
              </a:rPr>
              <a:t>riduzione</a:t>
            </a:r>
            <a:r>
              <a:rPr lang="en-US" sz="1400" dirty="0">
                <a:latin typeface="HelveticaNeueLTStd-LtCn"/>
              </a:rPr>
              <a:t> del Ferro </a:t>
            </a:r>
            <a:r>
              <a:rPr lang="en-US" sz="1400" dirty="0" err="1">
                <a:latin typeface="HelveticaNeueLTStd-LtCn"/>
              </a:rPr>
              <a:t>ferrico</a:t>
            </a:r>
            <a:r>
              <a:rPr lang="en-US" sz="1400" dirty="0">
                <a:latin typeface="HelveticaNeueLTStd-LtCn"/>
              </a:rPr>
              <a:t> 3+ </a:t>
            </a:r>
            <a:r>
              <a:rPr lang="en-US" sz="1400" dirty="0" err="1">
                <a:latin typeface="HelveticaNeueLTStd-LtCn"/>
              </a:rPr>
              <a:t>complessato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degli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alimenti</a:t>
            </a:r>
            <a:r>
              <a:rPr lang="en-US" sz="1400" dirty="0">
                <a:latin typeface="HelveticaNeueLTStd-LtCn"/>
              </a:rPr>
              <a:t> (Ferro non-</a:t>
            </a:r>
            <a:r>
              <a:rPr lang="en-US" sz="1400" dirty="0" err="1">
                <a:latin typeface="HelveticaNeueLTStd-LtCn"/>
              </a:rPr>
              <a:t>eme</a:t>
            </a:r>
            <a:r>
              <a:rPr lang="en-US" sz="1400" dirty="0">
                <a:latin typeface="HelveticaNeueLTStd-LtCn"/>
              </a:rPr>
              <a:t>) in </a:t>
            </a:r>
            <a:r>
              <a:rPr lang="en-US" sz="1400" dirty="0" err="1">
                <a:latin typeface="HelveticaNeueLTStd-LtCn"/>
              </a:rPr>
              <a:t>ioni</a:t>
            </a:r>
            <a:r>
              <a:rPr lang="en-US" sz="1400" dirty="0">
                <a:latin typeface="HelveticaNeueLTStd-LtCn"/>
              </a:rPr>
              <a:t> Ferro </a:t>
            </a:r>
            <a:r>
              <a:rPr lang="en-US" sz="1400" dirty="0" err="1">
                <a:latin typeface="HelveticaNeueLTStd-LtCn"/>
              </a:rPr>
              <a:t>ferroso</a:t>
            </a:r>
            <a:r>
              <a:rPr lang="en-US" sz="1400" dirty="0">
                <a:latin typeface="HelveticaNeueLTStd-LtCn"/>
              </a:rPr>
              <a:t> 2+ (forma </a:t>
            </a:r>
            <a:r>
              <a:rPr lang="en-US" sz="1400" dirty="0" err="1">
                <a:latin typeface="HelveticaNeueLTStd-LtCn"/>
              </a:rPr>
              <a:t>assorbibile</a:t>
            </a:r>
            <a:r>
              <a:rPr lang="en-US" sz="1400" dirty="0">
                <a:latin typeface="HelveticaNeueLTStd-LtCn"/>
              </a:rPr>
              <a:t>).</a:t>
            </a:r>
          </a:p>
          <a:p>
            <a:r>
              <a:rPr lang="en-US" sz="1400" dirty="0" err="1">
                <a:latin typeface="HelveticaNeueLTStd-LtCn"/>
              </a:rPr>
              <a:t>L’uso</a:t>
            </a:r>
            <a:r>
              <a:rPr lang="en-US" sz="1400" dirty="0">
                <a:latin typeface="HelveticaNeueLTStd-LtCn"/>
              </a:rPr>
              <a:t> di </a:t>
            </a:r>
            <a:r>
              <a:rPr lang="en-US" sz="1400" dirty="0" err="1">
                <a:latin typeface="HelveticaNeueLTStd-LtCn"/>
              </a:rPr>
              <a:t>questi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farmaci</a:t>
            </a:r>
            <a:r>
              <a:rPr lang="en-US" sz="1400" dirty="0">
                <a:latin typeface="HelveticaNeueLTStd-LtCn"/>
              </a:rPr>
              <a:t> è molto </a:t>
            </a:r>
            <a:r>
              <a:rPr lang="en-US" sz="1400" dirty="0" err="1">
                <a:latin typeface="HelveticaNeueLTStd-LtCn"/>
              </a:rPr>
              <a:t>diffuso</a:t>
            </a:r>
            <a:r>
              <a:rPr lang="en-US" sz="1400" dirty="0">
                <a:latin typeface="HelveticaNeueLTStd-LtCn"/>
              </a:rPr>
              <a:t>. I </a:t>
            </a:r>
            <a:r>
              <a:rPr lang="en-US" sz="1400" dirty="0" err="1">
                <a:latin typeface="HelveticaNeueLTStd-LtCn"/>
              </a:rPr>
              <a:t>donatori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smtClean="0">
                <a:latin typeface="HelveticaNeueLTStd-LtCn"/>
              </a:rPr>
              <a:t>di </a:t>
            </a:r>
            <a:r>
              <a:rPr lang="en-US" sz="1400" dirty="0" err="1" smtClean="0">
                <a:latin typeface="HelveticaNeueLTStd-LtCn"/>
              </a:rPr>
              <a:t>sangue</a:t>
            </a:r>
            <a:r>
              <a:rPr lang="en-US" sz="1400" dirty="0" smtClean="0">
                <a:latin typeface="HelveticaNeueLTStd-LtCn"/>
              </a:rPr>
              <a:t> </a:t>
            </a:r>
            <a:r>
              <a:rPr lang="en-US" sz="1400" dirty="0" err="1" smtClean="0">
                <a:latin typeface="HelveticaNeueLTStd-LtCn"/>
              </a:rPr>
              <a:t>che</a:t>
            </a:r>
            <a:r>
              <a:rPr lang="en-US" sz="1400" dirty="0" smtClean="0">
                <a:latin typeface="HelveticaNeueLTStd-LtCn"/>
              </a:rPr>
              <a:t> </a:t>
            </a:r>
            <a:r>
              <a:rPr lang="en-US" sz="1400" dirty="0">
                <a:latin typeface="HelveticaNeueLTStd-LtCn"/>
              </a:rPr>
              <a:t>li </a:t>
            </a:r>
            <a:r>
              <a:rPr lang="en-US" sz="1400" dirty="0" err="1">
                <a:latin typeface="HelveticaNeueLTStd-LtCn"/>
              </a:rPr>
              <a:t>assumono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 smtClean="0">
                <a:latin typeface="HelveticaNeueLTStd-LtCn"/>
              </a:rPr>
              <a:t>sistematicamente</a:t>
            </a:r>
            <a:r>
              <a:rPr lang="en-US" sz="1400" dirty="0" smtClean="0">
                <a:latin typeface="HelveticaNeueLTStd-LtCn"/>
              </a:rPr>
              <a:t> </a:t>
            </a:r>
            <a:r>
              <a:rPr lang="en-US" sz="1400" dirty="0" err="1" smtClean="0">
                <a:latin typeface="HelveticaNeueLTStd-LtCn"/>
              </a:rPr>
              <a:t>presentano</a:t>
            </a:r>
            <a:r>
              <a:rPr lang="en-US" sz="1400" dirty="0" smtClean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modesta</a:t>
            </a:r>
            <a:r>
              <a:rPr lang="en-US" sz="1400" dirty="0">
                <a:latin typeface="HelveticaNeueLTStd-LtCn"/>
              </a:rPr>
              <a:t> ma </a:t>
            </a:r>
            <a:r>
              <a:rPr lang="en-US" sz="1400" dirty="0" err="1">
                <a:latin typeface="HelveticaNeueLTStd-LtCn"/>
              </a:rPr>
              <a:t>significativa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riduzione</a:t>
            </a:r>
            <a:r>
              <a:rPr lang="en-US" sz="1400" dirty="0">
                <a:latin typeface="HelveticaNeueLTStd-LtCn"/>
              </a:rPr>
              <a:t> dei </a:t>
            </a:r>
            <a:r>
              <a:rPr lang="en-US" sz="1400" dirty="0" err="1">
                <a:latin typeface="HelveticaNeueLTStd-LtCn"/>
              </a:rPr>
              <a:t>depositi</a:t>
            </a:r>
            <a:r>
              <a:rPr lang="en-US" sz="1400" dirty="0">
                <a:latin typeface="HelveticaNeueLTStd-LtCn"/>
              </a:rPr>
              <a:t> di </a:t>
            </a:r>
            <a:r>
              <a:rPr lang="en-US" sz="1400" dirty="0" err="1">
                <a:latin typeface="HelveticaNeueLTStd-LtCn"/>
              </a:rPr>
              <a:t>ferro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rispetto</a:t>
            </a:r>
            <a:r>
              <a:rPr lang="en-US" sz="1400" dirty="0">
                <a:latin typeface="HelveticaNeueLTStd-LtCn"/>
              </a:rPr>
              <a:t> a </a:t>
            </a:r>
            <a:r>
              <a:rPr lang="en-US" sz="1400" dirty="0" err="1">
                <a:latin typeface="HelveticaNeueLTStd-LtCn"/>
              </a:rPr>
              <a:t>coloro</a:t>
            </a:r>
            <a:r>
              <a:rPr lang="en-US" sz="1400" dirty="0">
                <a:latin typeface="HelveticaNeueLTStd-LtCn"/>
              </a:rPr>
              <a:t> </a:t>
            </a:r>
            <a:r>
              <a:rPr lang="en-US" sz="1400" dirty="0" err="1">
                <a:latin typeface="HelveticaNeueLTStd-LtCn"/>
              </a:rPr>
              <a:t>che</a:t>
            </a:r>
            <a:r>
              <a:rPr lang="en-US" sz="1400" dirty="0">
                <a:latin typeface="HelveticaNeueLTStd-LtCn"/>
              </a:rPr>
              <a:t> non li </a:t>
            </a:r>
            <a:r>
              <a:rPr lang="en-US" sz="1400" dirty="0" err="1">
                <a:latin typeface="HelveticaNeueLTStd-LtCn"/>
              </a:rPr>
              <a:t>assumono</a:t>
            </a:r>
            <a:r>
              <a:rPr lang="en-US" sz="1400" dirty="0">
                <a:latin typeface="HelveticaNeueLTStd-LtCn"/>
              </a:rPr>
              <a:t> </a:t>
            </a:r>
            <a:r>
              <a:rPr lang="it-IT" sz="1400" dirty="0">
                <a:latin typeface="HelveticaNeueLTStd-LtCn"/>
              </a:rPr>
              <a:t>(</a:t>
            </a:r>
            <a:r>
              <a:rPr lang="it-IT" sz="1400" dirty="0" err="1">
                <a:latin typeface="HelveticaNeueLTStd-LtCn"/>
              </a:rPr>
              <a:t>Bialkowski</a:t>
            </a:r>
            <a:r>
              <a:rPr lang="it-IT" sz="1400" dirty="0">
                <a:latin typeface="HelveticaNeueLTStd-LtCn"/>
              </a:rPr>
              <a:t> et al, 2017).</a:t>
            </a:r>
            <a:endParaRPr lang="en-US" sz="1400" dirty="0">
              <a:latin typeface="HelveticaNeueLTStd-LtCn"/>
            </a:endParaRPr>
          </a:p>
        </p:txBody>
      </p:sp>
      <p:sp>
        <p:nvSpPr>
          <p:cNvPr id="12" name="Ovale 11"/>
          <p:cNvSpPr/>
          <p:nvPr/>
        </p:nvSpPr>
        <p:spPr>
          <a:xfrm>
            <a:off x="2344782" y="2619104"/>
            <a:ext cx="2481943" cy="252548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/>
          <p:cNvSpPr/>
          <p:nvPr/>
        </p:nvSpPr>
        <p:spPr>
          <a:xfrm>
            <a:off x="7737604" y="5244476"/>
            <a:ext cx="43305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dirty="0" smtClean="0"/>
          </a:p>
          <a:p>
            <a:r>
              <a:rPr lang="it-IT" dirty="0" smtClean="0"/>
              <a:t>La </a:t>
            </a:r>
            <a:r>
              <a:rPr lang="it-IT" b="1" dirty="0" smtClean="0">
                <a:solidFill>
                  <a:srgbClr val="C00000"/>
                </a:solidFill>
              </a:rPr>
              <a:t>frequenza delle donazioni </a:t>
            </a:r>
            <a:r>
              <a:rPr lang="it-IT" dirty="0" smtClean="0"/>
              <a:t>ed il </a:t>
            </a:r>
            <a:r>
              <a:rPr lang="it-IT" b="1" dirty="0" smtClean="0">
                <a:solidFill>
                  <a:srgbClr val="C00000"/>
                </a:solidFill>
              </a:rPr>
              <a:t>sesso femminile</a:t>
            </a:r>
            <a:r>
              <a:rPr lang="it-IT" dirty="0" smtClean="0"/>
              <a:t> costituiscono i fattori indipendenti che più significativamente correlano con </a:t>
            </a:r>
            <a:r>
              <a:rPr lang="it-IT" b="1" dirty="0" smtClean="0">
                <a:solidFill>
                  <a:srgbClr val="C00000"/>
                </a:solidFill>
              </a:rPr>
              <a:t>bassi valori di </a:t>
            </a:r>
            <a:r>
              <a:rPr lang="it-IT" b="1" dirty="0" err="1" smtClean="0">
                <a:solidFill>
                  <a:srgbClr val="C00000"/>
                </a:solidFill>
              </a:rPr>
              <a:t>ferritinemia</a:t>
            </a:r>
            <a:r>
              <a:rPr lang="it-IT" b="1" dirty="0" smtClean="0">
                <a:solidFill>
                  <a:srgbClr val="C00000"/>
                </a:solidFill>
              </a:rPr>
              <a:t>.</a:t>
            </a:r>
          </a:p>
          <a:p>
            <a:endParaRPr lang="it-IT" dirty="0" smtClean="0"/>
          </a:p>
        </p:txBody>
      </p:sp>
    </p:spTree>
    <p:extLst>
      <p:ext uri="{BB962C8B-B14F-4D97-AF65-F5344CB8AC3E}">
        <p14:creationId xmlns:p14="http://schemas.microsoft.com/office/powerpoint/2010/main" val="55490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8050" y="215007"/>
            <a:ext cx="11608905" cy="394797"/>
          </a:xfrm>
        </p:spPr>
        <p:txBody>
          <a:bodyPr anchor="t">
            <a:noAutofit/>
          </a:bodyPr>
          <a:lstStyle/>
          <a:p>
            <a:r>
              <a:rPr lang="it-IT" sz="2400" b="1" dirty="0" smtClean="0"/>
              <a:t>Monitoraggio della Ferritina </a:t>
            </a:r>
            <a:r>
              <a:rPr lang="en-US" sz="2400" dirty="0" smtClean="0">
                <a:solidFill>
                  <a:srgbClr val="000000"/>
                </a:solidFill>
                <a:latin typeface="NewBaskerville-Roman"/>
              </a:rPr>
              <a:t>per la </a:t>
            </a:r>
            <a:r>
              <a:rPr lang="en-US" sz="2400" dirty="0" err="1">
                <a:solidFill>
                  <a:srgbClr val="000000"/>
                </a:solidFill>
                <a:latin typeface="NewBaskerville-Roman"/>
              </a:rPr>
              <a:t>misurazione</a:t>
            </a:r>
            <a:r>
              <a:rPr lang="en-US" sz="2400" dirty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ewBaskerville-Roman"/>
              </a:rPr>
              <a:t>delle</a:t>
            </a:r>
            <a:r>
              <a:rPr lang="en-US" sz="2400" dirty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NewBaskerville-Roman"/>
              </a:rPr>
              <a:t>riserve</a:t>
            </a:r>
            <a:r>
              <a:rPr lang="en-US" sz="2400" dirty="0">
                <a:solidFill>
                  <a:srgbClr val="000000"/>
                </a:solidFill>
                <a:latin typeface="NewBaskerville-Roman"/>
              </a:rPr>
              <a:t> di </a:t>
            </a:r>
            <a:r>
              <a:rPr lang="en-US" sz="2400" dirty="0" err="1">
                <a:solidFill>
                  <a:srgbClr val="000000"/>
                </a:solidFill>
                <a:latin typeface="NewBaskerville-Roman"/>
              </a:rPr>
              <a:t>ferro</a:t>
            </a:r>
            <a:r>
              <a:rPr lang="en-US" sz="2400" dirty="0">
                <a:solidFill>
                  <a:srgbClr val="000000"/>
                </a:solidFill>
                <a:latin typeface="NewBaskerville-Roman"/>
              </a:rPr>
              <a:t> dei </a:t>
            </a:r>
            <a:r>
              <a:rPr lang="en-US" sz="2400" dirty="0" err="1" smtClean="0">
                <a:solidFill>
                  <a:srgbClr val="000000"/>
                </a:solidFill>
                <a:latin typeface="NewBaskerville-Roman"/>
              </a:rPr>
              <a:t>donatori</a:t>
            </a:r>
            <a:r>
              <a:rPr lang="it-IT" sz="1100" dirty="0"/>
              <a:t/>
            </a:r>
            <a:br>
              <a:rPr lang="it-IT" sz="1100" dirty="0"/>
            </a:br>
            <a:endParaRPr lang="en-US" sz="1100" dirty="0"/>
          </a:p>
        </p:txBody>
      </p:sp>
      <p:sp>
        <p:nvSpPr>
          <p:cNvPr id="16" name="Segnaposto contenuto 15"/>
          <p:cNvSpPr>
            <a:spLocks noGrp="1"/>
          </p:cNvSpPr>
          <p:nvPr>
            <p:ph sz="half" idx="1"/>
          </p:nvPr>
        </p:nvSpPr>
        <p:spPr>
          <a:xfrm>
            <a:off x="460375" y="1942147"/>
            <a:ext cx="5181600" cy="5016897"/>
          </a:xfrm>
        </p:spPr>
        <p:txBody>
          <a:bodyPr>
            <a:normAutofit fontScale="32500" lnSpcReduction="20000"/>
          </a:bodyPr>
          <a:lstStyle/>
          <a:p>
            <a:r>
              <a:rPr lang="it-IT" sz="5000" dirty="0" smtClean="0"/>
              <a:t>Il </a:t>
            </a:r>
            <a:r>
              <a:rPr lang="it-IT" sz="5000" dirty="0"/>
              <a:t>dosaggio dell’</a:t>
            </a:r>
            <a:r>
              <a:rPr lang="en-US" sz="5000" dirty="0"/>
              <a:t> </a:t>
            </a:r>
            <a:r>
              <a:rPr lang="en-US" sz="5000" b="1" dirty="0" err="1"/>
              <a:t>Hb</a:t>
            </a:r>
            <a:r>
              <a:rPr lang="en-US" sz="5000" b="1" dirty="0"/>
              <a:t> non è un </a:t>
            </a:r>
            <a:r>
              <a:rPr lang="en-US" sz="5000" b="1" dirty="0" err="1"/>
              <a:t>parametro</a:t>
            </a:r>
            <a:r>
              <a:rPr lang="en-US" sz="5000" b="1" dirty="0"/>
              <a:t> </a:t>
            </a:r>
            <a:r>
              <a:rPr lang="en-US" sz="5000" b="1" dirty="0" err="1"/>
              <a:t>sufficientemente</a:t>
            </a:r>
            <a:r>
              <a:rPr lang="en-US" sz="5000" b="1" dirty="0"/>
              <a:t> </a:t>
            </a:r>
            <a:r>
              <a:rPr lang="en-US" sz="5000" b="1" dirty="0" err="1"/>
              <a:t>sensibile</a:t>
            </a:r>
            <a:r>
              <a:rPr lang="en-US" sz="5000" b="1" dirty="0"/>
              <a:t> per </a:t>
            </a:r>
            <a:r>
              <a:rPr lang="en-US" sz="5000" b="1" dirty="0" err="1"/>
              <a:t>predire</a:t>
            </a:r>
            <a:r>
              <a:rPr lang="en-US" sz="5000" b="1" dirty="0"/>
              <a:t> </a:t>
            </a:r>
            <a:r>
              <a:rPr lang="en-US" sz="5000" b="1" dirty="0" err="1"/>
              <a:t>gli</a:t>
            </a:r>
            <a:r>
              <a:rPr lang="en-US" sz="5000" b="1" dirty="0"/>
              <a:t> </a:t>
            </a:r>
            <a:r>
              <a:rPr lang="en-US" sz="5000" b="1" dirty="0" err="1"/>
              <a:t>stadi</a:t>
            </a:r>
            <a:r>
              <a:rPr lang="en-US" sz="5000" b="1" dirty="0"/>
              <a:t> </a:t>
            </a:r>
            <a:r>
              <a:rPr lang="en-US" sz="5000" b="1" dirty="0" err="1"/>
              <a:t>iniziali</a:t>
            </a:r>
            <a:r>
              <a:rPr lang="en-US" sz="5000" b="1" dirty="0"/>
              <a:t> </a:t>
            </a:r>
            <a:r>
              <a:rPr lang="en-US" sz="5000" dirty="0" err="1"/>
              <a:t>della</a:t>
            </a:r>
            <a:r>
              <a:rPr lang="en-US" sz="5000" dirty="0"/>
              <a:t> </a:t>
            </a:r>
            <a:r>
              <a:rPr lang="en-US" sz="5000" dirty="0" err="1"/>
              <a:t>deplezione</a:t>
            </a:r>
            <a:r>
              <a:rPr lang="en-US" sz="5000" dirty="0"/>
              <a:t> di </a:t>
            </a:r>
            <a:r>
              <a:rPr lang="en-US" sz="5000" dirty="0" err="1"/>
              <a:t>ferro</a:t>
            </a:r>
            <a:r>
              <a:rPr lang="en-US" sz="5000" dirty="0"/>
              <a:t>. </a:t>
            </a:r>
            <a:r>
              <a:rPr lang="en-US" sz="5000" dirty="0" err="1"/>
              <a:t>Hb</a:t>
            </a:r>
            <a:r>
              <a:rPr lang="en-US" sz="5000" dirty="0"/>
              <a:t> </a:t>
            </a:r>
            <a:r>
              <a:rPr lang="en-US" sz="5000" dirty="0" err="1"/>
              <a:t>infatti</a:t>
            </a:r>
            <a:r>
              <a:rPr lang="en-US" sz="5000" dirty="0"/>
              <a:t> non </a:t>
            </a:r>
            <a:r>
              <a:rPr lang="en-US" sz="5000" dirty="0" err="1"/>
              <a:t>riflette</a:t>
            </a:r>
            <a:r>
              <a:rPr lang="en-US" sz="5000" dirty="0"/>
              <a:t> </a:t>
            </a:r>
            <a:r>
              <a:rPr lang="en-US" sz="5000" dirty="0" err="1"/>
              <a:t>l’entità</a:t>
            </a:r>
            <a:r>
              <a:rPr lang="en-US" sz="5000" dirty="0"/>
              <a:t> dei </a:t>
            </a:r>
            <a:r>
              <a:rPr lang="en-US" sz="5000" dirty="0" err="1"/>
              <a:t>depositi</a:t>
            </a:r>
            <a:r>
              <a:rPr lang="en-US" sz="5000" dirty="0"/>
              <a:t> di </a:t>
            </a:r>
            <a:r>
              <a:rPr lang="en-US" sz="5000" dirty="0" err="1"/>
              <a:t>ferro</a:t>
            </a:r>
            <a:r>
              <a:rPr lang="en-US" sz="5000" dirty="0"/>
              <a:t>, </a:t>
            </a:r>
            <a:r>
              <a:rPr lang="en-US" sz="5000" dirty="0" err="1"/>
              <a:t>che</a:t>
            </a:r>
            <a:r>
              <a:rPr lang="en-US" sz="5000" dirty="0"/>
              <a:t> </a:t>
            </a:r>
            <a:r>
              <a:rPr lang="en-US" sz="5000" dirty="0" err="1"/>
              <a:t>sono</a:t>
            </a:r>
            <a:r>
              <a:rPr lang="en-US" sz="5000" dirty="0"/>
              <a:t> </a:t>
            </a:r>
            <a:r>
              <a:rPr lang="en-US" sz="5000" dirty="0" err="1"/>
              <a:t>significativamente</a:t>
            </a:r>
            <a:r>
              <a:rPr lang="en-US" sz="5000" dirty="0"/>
              <a:t> </a:t>
            </a:r>
            <a:r>
              <a:rPr lang="en-US" sz="5000" dirty="0" err="1"/>
              <a:t>colpiti</a:t>
            </a:r>
            <a:r>
              <a:rPr lang="en-US" sz="5000" dirty="0"/>
              <a:t> </a:t>
            </a:r>
            <a:r>
              <a:rPr lang="en-US" sz="5000" dirty="0" err="1"/>
              <a:t>dalla</a:t>
            </a:r>
            <a:r>
              <a:rPr lang="en-US" sz="5000" dirty="0"/>
              <a:t> </a:t>
            </a:r>
            <a:r>
              <a:rPr lang="en-US" sz="5000" dirty="0" err="1"/>
              <a:t>donazione</a:t>
            </a:r>
            <a:r>
              <a:rPr lang="en-US" sz="5000" dirty="0"/>
              <a:t> di </a:t>
            </a:r>
            <a:r>
              <a:rPr lang="en-US" sz="5000" dirty="0" err="1"/>
              <a:t>sangue</a:t>
            </a:r>
            <a:r>
              <a:rPr lang="en-US" sz="5000" dirty="0"/>
              <a:t>. </a:t>
            </a:r>
            <a:r>
              <a:rPr lang="en-US" sz="5000" dirty="0" smtClean="0"/>
              <a:t>L’anemia è </a:t>
            </a:r>
            <a:r>
              <a:rPr lang="en-US" sz="5000" dirty="0" err="1" smtClean="0"/>
              <a:t>infatti</a:t>
            </a:r>
            <a:r>
              <a:rPr lang="en-US" sz="5000" dirty="0" smtClean="0"/>
              <a:t> </a:t>
            </a:r>
            <a:r>
              <a:rPr lang="en-US" sz="5000" dirty="0" err="1" smtClean="0"/>
              <a:t>espressione</a:t>
            </a:r>
            <a:r>
              <a:rPr lang="en-US" sz="5000" dirty="0" smtClean="0"/>
              <a:t> </a:t>
            </a:r>
            <a:r>
              <a:rPr lang="en-US" sz="5000" b="1" dirty="0" err="1" smtClean="0"/>
              <a:t>tardiva</a:t>
            </a:r>
            <a:r>
              <a:rPr lang="en-US" sz="5000" b="1" dirty="0" smtClean="0"/>
              <a:t> </a:t>
            </a:r>
            <a:r>
              <a:rPr lang="en-US" sz="5000" dirty="0" err="1" smtClean="0"/>
              <a:t>della</a:t>
            </a:r>
            <a:r>
              <a:rPr lang="en-US" sz="5000" dirty="0" smtClean="0"/>
              <a:t> </a:t>
            </a:r>
            <a:r>
              <a:rPr lang="en-US" sz="5000" dirty="0" err="1" smtClean="0"/>
              <a:t>carenza</a:t>
            </a:r>
            <a:r>
              <a:rPr lang="en-US" sz="5000" dirty="0" smtClean="0"/>
              <a:t> di </a:t>
            </a:r>
            <a:r>
              <a:rPr lang="en-US" sz="5000" dirty="0" err="1" smtClean="0"/>
              <a:t>ferro</a:t>
            </a:r>
            <a:r>
              <a:rPr lang="en-US" sz="5000" dirty="0" smtClean="0"/>
              <a:t>.</a:t>
            </a:r>
          </a:p>
          <a:p>
            <a:r>
              <a:rPr lang="it-IT" sz="5000" dirty="0" smtClean="0"/>
              <a:t>La </a:t>
            </a:r>
            <a:r>
              <a:rPr lang="it-IT" sz="5000" b="1" dirty="0"/>
              <a:t>Ferritina</a:t>
            </a:r>
            <a:r>
              <a:rPr lang="it-IT" sz="5000" dirty="0"/>
              <a:t> costituisce la proteina ubiquitaria che indica le riserve di ferro dell’organismo.</a:t>
            </a:r>
          </a:p>
          <a:p>
            <a:r>
              <a:rPr lang="en-US" sz="5000" b="1" dirty="0" smtClean="0">
                <a:solidFill>
                  <a:srgbClr val="FF0000"/>
                </a:solidFill>
                <a:latin typeface="NewBaskerville-Roman"/>
              </a:rPr>
              <a:t>Il </a:t>
            </a:r>
            <a:r>
              <a:rPr lang="en-US" sz="5000" b="1" dirty="0" err="1">
                <a:solidFill>
                  <a:srgbClr val="FF0000"/>
                </a:solidFill>
                <a:latin typeface="NewBaskerville-Roman"/>
              </a:rPr>
              <a:t>dosaggio</a:t>
            </a:r>
            <a:r>
              <a:rPr lang="en-US" sz="5000" b="1" dirty="0">
                <a:solidFill>
                  <a:srgbClr val="FF0000"/>
                </a:solidFill>
                <a:latin typeface="NewBaskerville-Roman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NewBaskerville-Roman"/>
              </a:rPr>
              <a:t>della</a:t>
            </a:r>
            <a:r>
              <a:rPr lang="en-US" sz="5000" b="1" dirty="0">
                <a:solidFill>
                  <a:srgbClr val="FF0000"/>
                </a:solidFill>
                <a:latin typeface="NewBaskerville-Roman"/>
              </a:rPr>
              <a:t> </a:t>
            </a:r>
            <a:r>
              <a:rPr lang="en-US" sz="5000" b="1" dirty="0" err="1" smtClean="0">
                <a:solidFill>
                  <a:srgbClr val="FF0000"/>
                </a:solidFill>
                <a:latin typeface="NewBaskerville-Roman"/>
              </a:rPr>
              <a:t>Ferritina</a:t>
            </a:r>
            <a:r>
              <a:rPr lang="en-US" sz="5000" b="1" dirty="0" smtClean="0">
                <a:solidFill>
                  <a:srgbClr val="FF0000"/>
                </a:solidFill>
                <a:latin typeface="NewBaskerville-Roman"/>
              </a:rPr>
              <a:t> </a:t>
            </a:r>
            <a:r>
              <a:rPr lang="en-US" sz="5000" b="1" dirty="0">
                <a:solidFill>
                  <a:srgbClr val="FF0000"/>
                </a:solidFill>
                <a:latin typeface="NewBaskerville-Roman"/>
              </a:rPr>
              <a:t>è </a:t>
            </a:r>
            <a:r>
              <a:rPr lang="en-US" sz="5000" b="1" dirty="0" err="1" smtClean="0">
                <a:solidFill>
                  <a:srgbClr val="FF0000"/>
                </a:solidFill>
                <a:latin typeface="NewBaskerville-Roman"/>
              </a:rPr>
              <a:t>considerato</a:t>
            </a:r>
            <a:r>
              <a:rPr lang="en-US" sz="5000" b="1" dirty="0" smtClean="0">
                <a:solidFill>
                  <a:srgbClr val="FF0000"/>
                </a:solidFill>
                <a:latin typeface="NewBaskerville-Roman"/>
              </a:rPr>
              <a:t> lo </a:t>
            </a:r>
            <a:r>
              <a:rPr lang="en-US" sz="5000" b="1" dirty="0" err="1">
                <a:solidFill>
                  <a:srgbClr val="FF0000"/>
                </a:solidFill>
                <a:latin typeface="NewBaskerville-Roman"/>
              </a:rPr>
              <a:t>strumento</a:t>
            </a:r>
            <a:r>
              <a:rPr lang="en-US" sz="5000" b="1" dirty="0">
                <a:solidFill>
                  <a:srgbClr val="FF0000"/>
                </a:solidFill>
                <a:latin typeface="NewBaskerville-Roman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NewBaskerville-Roman"/>
              </a:rPr>
              <a:t>più</a:t>
            </a:r>
            <a:r>
              <a:rPr lang="en-US" sz="5000" b="1" dirty="0">
                <a:solidFill>
                  <a:srgbClr val="FF0000"/>
                </a:solidFill>
                <a:latin typeface="NewBaskerville-Roman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NewBaskerville-Roman"/>
              </a:rPr>
              <a:t>attendibile</a:t>
            </a:r>
            <a:r>
              <a:rPr lang="en-US" sz="5000" b="1" dirty="0">
                <a:solidFill>
                  <a:srgbClr val="FF0000"/>
                </a:solidFill>
                <a:latin typeface="NewBaskerville-Roman"/>
              </a:rPr>
              <a:t> per  la </a:t>
            </a:r>
            <a:r>
              <a:rPr lang="en-US" sz="5000" b="1" dirty="0" err="1">
                <a:solidFill>
                  <a:srgbClr val="FF0000"/>
                </a:solidFill>
                <a:latin typeface="NewBaskerville-Roman"/>
              </a:rPr>
              <a:t>misurazione</a:t>
            </a:r>
            <a:r>
              <a:rPr lang="en-US" sz="5000" b="1" dirty="0">
                <a:solidFill>
                  <a:srgbClr val="FF0000"/>
                </a:solidFill>
                <a:latin typeface="NewBaskerville-Roman"/>
              </a:rPr>
              <a:t> </a:t>
            </a:r>
            <a:r>
              <a:rPr lang="en-US" sz="5000" b="1" dirty="0" err="1" smtClean="0">
                <a:solidFill>
                  <a:srgbClr val="FF0000"/>
                </a:solidFill>
                <a:latin typeface="NewBaskerville-Roman"/>
              </a:rPr>
              <a:t>precoce</a:t>
            </a:r>
            <a:r>
              <a:rPr lang="en-US" sz="5000" b="1" dirty="0" smtClean="0">
                <a:solidFill>
                  <a:srgbClr val="FF0000"/>
                </a:solidFill>
                <a:latin typeface="NewBaskerville-Roman"/>
              </a:rPr>
              <a:t> </a:t>
            </a:r>
            <a:r>
              <a:rPr lang="en-US" sz="5000" b="1" dirty="0" err="1" smtClean="0">
                <a:solidFill>
                  <a:srgbClr val="FF0000"/>
                </a:solidFill>
                <a:latin typeface="NewBaskerville-Roman"/>
              </a:rPr>
              <a:t>delle</a:t>
            </a:r>
            <a:r>
              <a:rPr lang="en-US" sz="5000" b="1" dirty="0" smtClean="0">
                <a:solidFill>
                  <a:srgbClr val="FF0000"/>
                </a:solidFill>
                <a:latin typeface="NewBaskerville-Roman"/>
              </a:rPr>
              <a:t> </a:t>
            </a:r>
            <a:r>
              <a:rPr lang="en-US" sz="5000" b="1" dirty="0" err="1">
                <a:solidFill>
                  <a:srgbClr val="FF0000"/>
                </a:solidFill>
                <a:latin typeface="NewBaskerville-Roman"/>
              </a:rPr>
              <a:t>riserve</a:t>
            </a:r>
            <a:r>
              <a:rPr lang="en-US" sz="5000" b="1" dirty="0">
                <a:solidFill>
                  <a:srgbClr val="FF0000"/>
                </a:solidFill>
                <a:latin typeface="NewBaskerville-Roman"/>
              </a:rPr>
              <a:t> di </a:t>
            </a:r>
            <a:r>
              <a:rPr lang="en-US" sz="5000" b="1" dirty="0" err="1">
                <a:solidFill>
                  <a:srgbClr val="FF0000"/>
                </a:solidFill>
                <a:latin typeface="NewBaskerville-Roman"/>
              </a:rPr>
              <a:t>ferro</a:t>
            </a:r>
            <a:r>
              <a:rPr lang="en-US" sz="5000" b="1" dirty="0">
                <a:solidFill>
                  <a:srgbClr val="FF0000"/>
                </a:solidFill>
                <a:latin typeface="NewBaskerville-Roman"/>
              </a:rPr>
              <a:t> dei </a:t>
            </a:r>
            <a:r>
              <a:rPr lang="en-US" sz="5000" b="1" dirty="0" err="1" smtClean="0">
                <a:solidFill>
                  <a:srgbClr val="FF0000"/>
                </a:solidFill>
                <a:latin typeface="NewBaskerville-Roman"/>
              </a:rPr>
              <a:t>donatori</a:t>
            </a:r>
            <a:endParaRPr lang="en-US" sz="5000" b="1" dirty="0" smtClean="0">
              <a:solidFill>
                <a:srgbClr val="FF0000"/>
              </a:solidFill>
              <a:latin typeface="NewBaskerville-Roman"/>
            </a:endParaRPr>
          </a:p>
          <a:p>
            <a:pPr marL="0" indent="0">
              <a:buNone/>
            </a:pP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Finalità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del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dosaggio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della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ferritina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è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individuare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precocemente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la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carenza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di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ferro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senza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anemia,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condizione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ad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alta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prevalenza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nei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donatori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 di </a:t>
            </a:r>
            <a:r>
              <a:rPr lang="en-US" sz="5000" dirty="0" err="1" smtClean="0">
                <a:solidFill>
                  <a:srgbClr val="000000"/>
                </a:solidFill>
                <a:latin typeface="NewBaskerville-Roman"/>
              </a:rPr>
              <a:t>sangue</a:t>
            </a:r>
            <a:r>
              <a:rPr lang="en-US" sz="5000" dirty="0" smtClean="0">
                <a:solidFill>
                  <a:srgbClr val="000000"/>
                </a:solidFill>
                <a:latin typeface="NewBaskerville-Roman"/>
              </a:rPr>
              <a:t>, </a:t>
            </a:r>
            <a:r>
              <a:rPr lang="en-US" sz="5000" dirty="0">
                <a:solidFill>
                  <a:srgbClr val="000000"/>
                </a:solidFill>
                <a:latin typeface="NewBaskerville-Roman"/>
              </a:rPr>
              <a:t/>
            </a:r>
            <a:br>
              <a:rPr lang="en-US" sz="5000" dirty="0">
                <a:solidFill>
                  <a:srgbClr val="000000"/>
                </a:solidFill>
                <a:latin typeface="NewBaskerville-Roman"/>
              </a:rPr>
            </a:br>
            <a:r>
              <a:rPr lang="en-US" sz="5000" dirty="0" err="1" smtClean="0"/>
              <a:t>caratterizzata</a:t>
            </a:r>
            <a:r>
              <a:rPr lang="en-US" sz="5000" dirty="0" smtClean="0"/>
              <a:t> </a:t>
            </a:r>
            <a:r>
              <a:rPr lang="en-US" sz="5000" dirty="0"/>
              <a:t>da </a:t>
            </a:r>
            <a:r>
              <a:rPr lang="en-US" sz="5000" dirty="0" err="1"/>
              <a:t>ridotti</a:t>
            </a:r>
            <a:r>
              <a:rPr lang="en-US" sz="5000" dirty="0"/>
              <a:t> </a:t>
            </a:r>
            <a:r>
              <a:rPr lang="en-US" sz="5000" dirty="0" err="1"/>
              <a:t>livelli</a:t>
            </a:r>
            <a:r>
              <a:rPr lang="en-US" sz="5000" dirty="0"/>
              <a:t> di </a:t>
            </a:r>
            <a:r>
              <a:rPr lang="en-US" sz="5000" dirty="0" err="1"/>
              <a:t>ferritina</a:t>
            </a:r>
            <a:r>
              <a:rPr lang="en-US" sz="5000" dirty="0"/>
              <a:t> </a:t>
            </a:r>
            <a:r>
              <a:rPr lang="en-US" sz="5000" dirty="0" err="1"/>
              <a:t>plasmatica</a:t>
            </a:r>
            <a:r>
              <a:rPr lang="en-US" sz="5000" dirty="0"/>
              <a:t>. </a:t>
            </a:r>
            <a:endParaRPr lang="en-US" sz="5000" dirty="0" smtClean="0"/>
          </a:p>
          <a:p>
            <a:pPr marL="0" indent="0">
              <a:buNone/>
            </a:pPr>
            <a:r>
              <a:rPr lang="en-US" sz="5000" dirty="0" smtClean="0"/>
              <a:t>Tale </a:t>
            </a:r>
            <a:r>
              <a:rPr lang="en-US" sz="5000" dirty="0" err="1"/>
              <a:t>condizione</a:t>
            </a:r>
            <a:r>
              <a:rPr lang="en-US" sz="5000" dirty="0"/>
              <a:t> è </a:t>
            </a:r>
            <a:r>
              <a:rPr lang="en-US" sz="5000" dirty="0" err="1"/>
              <a:t>altamente</a:t>
            </a:r>
            <a:r>
              <a:rPr lang="en-US" sz="5000" dirty="0"/>
              <a:t> </a:t>
            </a:r>
            <a:r>
              <a:rPr lang="en-US" sz="5000" dirty="0" err="1"/>
              <a:t>prevalente</a:t>
            </a:r>
            <a:r>
              <a:rPr lang="en-US" sz="5000" dirty="0"/>
              <a:t> </a:t>
            </a:r>
            <a:r>
              <a:rPr lang="en-US" sz="5000" dirty="0" err="1"/>
              <a:t>nei</a:t>
            </a:r>
            <a:r>
              <a:rPr lang="en-US" sz="5000" dirty="0"/>
              <a:t> </a:t>
            </a:r>
            <a:r>
              <a:rPr lang="en-US" sz="5000" dirty="0" err="1" smtClean="0"/>
              <a:t>donatori</a:t>
            </a:r>
            <a:r>
              <a:rPr lang="en-US" sz="5000" dirty="0" smtClean="0"/>
              <a:t> </a:t>
            </a:r>
            <a:r>
              <a:rPr lang="en-US" sz="5000" dirty="0"/>
              <a:t>di </a:t>
            </a:r>
            <a:r>
              <a:rPr lang="en-US" sz="5000" dirty="0" err="1"/>
              <a:t>sangue</a:t>
            </a:r>
            <a:r>
              <a:rPr lang="en-US" sz="5000" dirty="0"/>
              <a:t>. </a:t>
            </a:r>
            <a:endParaRPr lang="en-US" sz="5000" dirty="0" smtClean="0"/>
          </a:p>
          <a:p>
            <a:pPr marL="0" indent="0">
              <a:buNone/>
            </a:pPr>
            <a:r>
              <a:rPr lang="it-IT" sz="5000" dirty="0" smtClean="0"/>
              <a:t>Ridotti </a:t>
            </a:r>
            <a:r>
              <a:rPr lang="it-IT" sz="5000" dirty="0"/>
              <a:t>livelli di ferritina aumentano il rischio di sviluppo dell’anemia e sono associati a sintomi correlati alla carenza di </a:t>
            </a:r>
            <a:r>
              <a:rPr lang="it-IT" sz="5000" dirty="0" smtClean="0"/>
              <a:t>ferro ( stanchezza</a:t>
            </a:r>
            <a:r>
              <a:rPr lang="it-IT" sz="5000" dirty="0"/>
              <a:t>, ridotta resistenza allo sforzo fisico, </a:t>
            </a:r>
            <a:r>
              <a:rPr lang="it-IT" sz="5000" dirty="0" smtClean="0"/>
              <a:t>ridotte </a:t>
            </a:r>
            <a:r>
              <a:rPr lang="it-IT" sz="5000" dirty="0"/>
              <a:t>funzioni </a:t>
            </a:r>
            <a:r>
              <a:rPr lang="it-IT" sz="5000" dirty="0" smtClean="0"/>
              <a:t>neuro-cognitive, </a:t>
            </a:r>
            <a:r>
              <a:rPr lang="it-IT" sz="5000" dirty="0" err="1" smtClean="0"/>
              <a:t>etc</a:t>
            </a:r>
            <a:r>
              <a:rPr lang="it-IT" sz="5000" dirty="0" smtClean="0"/>
              <a:t> ). </a:t>
            </a:r>
            <a:endParaRPr lang="it-IT" sz="5000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17" name="Segnaposto contenuto 16"/>
          <p:cNvSpPr>
            <a:spLocks noGrp="1"/>
          </p:cNvSpPr>
          <p:nvPr>
            <p:ph sz="half" idx="2"/>
          </p:nvPr>
        </p:nvSpPr>
        <p:spPr>
          <a:xfrm>
            <a:off x="5880511" y="2055592"/>
            <a:ext cx="5950185" cy="4728386"/>
          </a:xfrm>
        </p:spPr>
        <p:txBody>
          <a:bodyPr>
            <a:noAutofit/>
          </a:bodyPr>
          <a:lstStyle/>
          <a:p>
            <a:r>
              <a:rPr lang="en-US" sz="1400" dirty="0" smtClean="0"/>
              <a:t>In </a:t>
            </a:r>
            <a:r>
              <a:rPr lang="en-US" sz="1400" dirty="0" err="1" smtClean="0"/>
              <a:t>Olanda</a:t>
            </a:r>
            <a:r>
              <a:rPr lang="en-US" sz="1400" dirty="0" smtClean="0"/>
              <a:t> </a:t>
            </a:r>
            <a:r>
              <a:rPr lang="en-US" sz="1400" dirty="0" err="1" smtClean="0"/>
              <a:t>il</a:t>
            </a:r>
            <a:r>
              <a:rPr lang="en-US" sz="1400" dirty="0" smtClean="0"/>
              <a:t> </a:t>
            </a:r>
            <a:r>
              <a:rPr lang="en-US" sz="1400" dirty="0"/>
              <a:t>15% </a:t>
            </a:r>
            <a:r>
              <a:rPr lang="en-US" sz="1400" dirty="0" err="1"/>
              <a:t>delle</a:t>
            </a:r>
            <a:r>
              <a:rPr lang="en-US" sz="1400" dirty="0"/>
              <a:t> </a:t>
            </a:r>
            <a:r>
              <a:rPr lang="en-US" sz="1400" dirty="0" err="1"/>
              <a:t>donatrici</a:t>
            </a:r>
            <a:r>
              <a:rPr lang="en-US" sz="1400" dirty="0"/>
              <a:t> e </a:t>
            </a:r>
            <a:r>
              <a:rPr lang="en-US" sz="1400" dirty="0" err="1"/>
              <a:t>il</a:t>
            </a:r>
            <a:r>
              <a:rPr lang="en-US" sz="1400" dirty="0"/>
              <a:t> 9,4% dei </a:t>
            </a:r>
            <a:r>
              <a:rPr lang="en-US" sz="1400" dirty="0" err="1"/>
              <a:t>donatori</a:t>
            </a:r>
            <a:r>
              <a:rPr lang="en-US" sz="1400" dirty="0"/>
              <a:t> </a:t>
            </a:r>
            <a:r>
              <a:rPr lang="en-US" sz="1400" dirty="0" err="1"/>
              <a:t>maschi</a:t>
            </a:r>
            <a:r>
              <a:rPr lang="en-US" sz="1400" dirty="0"/>
              <a:t> presentano </a:t>
            </a:r>
            <a:r>
              <a:rPr lang="en-US" sz="1400" dirty="0" err="1"/>
              <a:t>livelli</a:t>
            </a:r>
            <a:r>
              <a:rPr lang="en-US" sz="1400" dirty="0"/>
              <a:t> di </a:t>
            </a:r>
            <a:r>
              <a:rPr lang="en-US" sz="1400" dirty="0" err="1"/>
              <a:t>ferritinemia</a:t>
            </a:r>
            <a:r>
              <a:rPr lang="en-US" sz="1400" dirty="0"/>
              <a:t> </a:t>
            </a:r>
            <a:r>
              <a:rPr lang="it-IT" sz="1400" dirty="0"/>
              <a:t>&lt;15 </a:t>
            </a:r>
            <a:r>
              <a:rPr lang="el-GR" sz="1400" dirty="0"/>
              <a:t>μ</a:t>
            </a:r>
            <a:r>
              <a:rPr lang="it-IT" sz="1400" dirty="0" smtClean="0"/>
              <a:t>g/L (ma donano ogni 8 settimane).</a:t>
            </a:r>
            <a:endParaRPr lang="it-IT" sz="1400" dirty="0"/>
          </a:p>
          <a:p>
            <a:r>
              <a:rPr lang="it-IT" sz="1400" dirty="0" smtClean="0"/>
              <a:t>Sanquin, il Sistema Trasfusionale Olandese,  attua un  </a:t>
            </a:r>
            <a:r>
              <a:rPr lang="it-IT" sz="1400" dirty="0"/>
              <a:t>protocollo di programmazione degli intervalli tra le donazioni basato sul monitoraggio dei valori di </a:t>
            </a:r>
            <a:r>
              <a:rPr lang="it-IT" sz="1400" dirty="0" smtClean="0"/>
              <a:t>ferritina, con sospensioni </a:t>
            </a:r>
            <a:r>
              <a:rPr lang="it-IT" sz="1400" dirty="0"/>
              <a:t>per bassa </a:t>
            </a:r>
            <a:r>
              <a:rPr lang="it-IT" sz="1400" dirty="0" err="1"/>
              <a:t>ferritinemia</a:t>
            </a:r>
            <a:r>
              <a:rPr lang="it-IT" sz="1400" dirty="0"/>
              <a:t> </a:t>
            </a:r>
            <a:r>
              <a:rPr lang="it-IT" sz="1400" dirty="0" smtClean="0"/>
              <a:t>secondo i </a:t>
            </a:r>
            <a:r>
              <a:rPr lang="it-IT" sz="1400" dirty="0"/>
              <a:t>valori di </a:t>
            </a:r>
            <a:r>
              <a:rPr lang="it-IT" sz="1400" dirty="0" err="1"/>
              <a:t>cutoff</a:t>
            </a:r>
            <a:r>
              <a:rPr lang="it-IT" sz="1400" dirty="0"/>
              <a:t> definiti dagli standards dell’Organizzazione </a:t>
            </a:r>
            <a:r>
              <a:rPr lang="it-IT" sz="1400" dirty="0" smtClean="0"/>
              <a:t>Mondiale </a:t>
            </a:r>
            <a:r>
              <a:rPr lang="it-IT" sz="1400" dirty="0"/>
              <a:t>della Sanità.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400" dirty="0"/>
              <a:t>6 </a:t>
            </a:r>
            <a:r>
              <a:rPr lang="en-US" sz="1400" dirty="0" err="1"/>
              <a:t>mesi</a:t>
            </a:r>
            <a:r>
              <a:rPr lang="en-US" sz="1400" dirty="0"/>
              <a:t> per </a:t>
            </a:r>
            <a:r>
              <a:rPr lang="en-US" sz="1400" dirty="0" err="1"/>
              <a:t>ferritina</a:t>
            </a:r>
            <a:r>
              <a:rPr lang="en-US" sz="1400" dirty="0"/>
              <a:t> 15-30 ng/mL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400" dirty="0"/>
              <a:t>12 </a:t>
            </a:r>
            <a:r>
              <a:rPr lang="en-US" sz="1400" dirty="0" err="1"/>
              <a:t>mesi</a:t>
            </a:r>
            <a:r>
              <a:rPr lang="en-US" sz="1400" dirty="0"/>
              <a:t> </a:t>
            </a:r>
            <a:r>
              <a:rPr lang="en-US" sz="1400" dirty="0" smtClean="0"/>
              <a:t> per </a:t>
            </a:r>
            <a:r>
              <a:rPr lang="en-US" sz="1400" dirty="0" err="1" smtClean="0"/>
              <a:t>ferritina</a:t>
            </a:r>
            <a:r>
              <a:rPr lang="en-US" sz="1400" dirty="0" smtClean="0"/>
              <a:t> </a:t>
            </a:r>
            <a:r>
              <a:rPr lang="en-US" sz="1400" dirty="0"/>
              <a:t>=/&lt;15 ng/mL). 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400" dirty="0"/>
              <a:t>Se </a:t>
            </a:r>
            <a:r>
              <a:rPr lang="en-US" sz="1400" dirty="0" err="1"/>
              <a:t>dopo</a:t>
            </a:r>
            <a:r>
              <a:rPr lang="en-US" sz="1400" dirty="0"/>
              <a:t> </a:t>
            </a:r>
            <a:r>
              <a:rPr lang="en-US" sz="1400" dirty="0" err="1"/>
              <a:t>questi</a:t>
            </a:r>
            <a:r>
              <a:rPr lang="en-US" sz="1400" dirty="0"/>
              <a:t> </a:t>
            </a:r>
            <a:r>
              <a:rPr lang="en-US" sz="1400" dirty="0" err="1"/>
              <a:t>periodi</a:t>
            </a:r>
            <a:r>
              <a:rPr lang="en-US" sz="1400" dirty="0"/>
              <a:t> di </a:t>
            </a:r>
            <a:r>
              <a:rPr lang="en-US" sz="1400" dirty="0" err="1"/>
              <a:t>sospensione</a:t>
            </a:r>
            <a:r>
              <a:rPr lang="en-US" sz="1400" dirty="0"/>
              <a:t> la </a:t>
            </a:r>
            <a:r>
              <a:rPr lang="en-US" sz="1400" dirty="0" err="1"/>
              <a:t>ferritina</a:t>
            </a:r>
            <a:r>
              <a:rPr lang="en-US" sz="1400" dirty="0"/>
              <a:t> </a:t>
            </a:r>
            <a:r>
              <a:rPr lang="en-US" sz="1400" dirty="0" err="1"/>
              <a:t>persiste</a:t>
            </a:r>
            <a:r>
              <a:rPr lang="en-US" sz="1400" dirty="0"/>
              <a:t> &lt;30 ng/mL , </a:t>
            </a:r>
            <a:r>
              <a:rPr lang="en-US" sz="1400" dirty="0" err="1"/>
              <a:t>viene</a:t>
            </a:r>
            <a:r>
              <a:rPr lang="en-US" sz="1400" dirty="0"/>
              <a:t> </a:t>
            </a:r>
            <a:r>
              <a:rPr lang="en-US" sz="1400" dirty="0" err="1"/>
              <a:t>ricontrollata</a:t>
            </a:r>
            <a:r>
              <a:rPr lang="en-US" sz="1400" dirty="0"/>
              <a:t> </a:t>
            </a:r>
            <a:r>
              <a:rPr lang="en-US" sz="1400" dirty="0" err="1"/>
              <a:t>ancora</a:t>
            </a:r>
            <a:r>
              <a:rPr lang="en-US" sz="1400" dirty="0"/>
              <a:t> </a:t>
            </a:r>
            <a:r>
              <a:rPr lang="en-US" sz="1400" dirty="0" err="1"/>
              <a:t>dopo</a:t>
            </a:r>
            <a:r>
              <a:rPr lang="en-US" sz="1400" dirty="0"/>
              <a:t> 6 e 12 </a:t>
            </a:r>
            <a:r>
              <a:rPr lang="en-US" sz="1400" dirty="0" err="1"/>
              <a:t>mesi</a:t>
            </a:r>
            <a:r>
              <a:rPr lang="en-US" sz="1400" dirty="0"/>
              <a:t> di </a:t>
            </a:r>
            <a:r>
              <a:rPr lang="en-US" sz="1400" dirty="0" err="1"/>
              <a:t>ulteriore</a:t>
            </a:r>
            <a:r>
              <a:rPr lang="en-US" sz="1400" dirty="0"/>
              <a:t> </a:t>
            </a:r>
            <a:r>
              <a:rPr lang="en-US" sz="1400" dirty="0" err="1"/>
              <a:t>sospensione</a:t>
            </a:r>
            <a:r>
              <a:rPr lang="en-US" sz="1400" dirty="0"/>
              <a:t> prima </a:t>
            </a:r>
            <a:r>
              <a:rPr lang="en-US" sz="1400" dirty="0" err="1"/>
              <a:t>che</a:t>
            </a:r>
            <a:r>
              <a:rPr lang="en-US" sz="1400" dirty="0"/>
              <a:t> la </a:t>
            </a:r>
            <a:r>
              <a:rPr lang="en-US" sz="1400" dirty="0" err="1"/>
              <a:t>donazione</a:t>
            </a:r>
            <a:r>
              <a:rPr lang="en-US" sz="1400" dirty="0"/>
              <a:t> </a:t>
            </a:r>
            <a:r>
              <a:rPr lang="en-US" sz="1400" dirty="0" err="1"/>
              <a:t>sia</a:t>
            </a:r>
            <a:r>
              <a:rPr lang="en-US" sz="1400" dirty="0"/>
              <a:t> </a:t>
            </a:r>
            <a:r>
              <a:rPr lang="en-US" sz="1400" dirty="0" err="1"/>
              <a:t>consentita</a:t>
            </a:r>
            <a:r>
              <a:rPr lang="en-US" sz="1400" dirty="0"/>
              <a:t> dal </a:t>
            </a:r>
            <a:r>
              <a:rPr lang="en-US" sz="1400" dirty="0" err="1"/>
              <a:t>ripristino</a:t>
            </a:r>
            <a:r>
              <a:rPr lang="en-US" sz="1400" dirty="0"/>
              <a:t> di </a:t>
            </a:r>
            <a:r>
              <a:rPr lang="en-US" sz="1400" dirty="0" err="1"/>
              <a:t>valori</a:t>
            </a:r>
            <a:r>
              <a:rPr lang="en-US" sz="1400" dirty="0"/>
              <a:t> </a:t>
            </a:r>
            <a:r>
              <a:rPr lang="en-US" sz="1400" dirty="0" err="1"/>
              <a:t>superiori</a:t>
            </a:r>
            <a:r>
              <a:rPr lang="en-US" sz="1400" dirty="0"/>
              <a:t> al cutoff</a:t>
            </a:r>
            <a:r>
              <a:rPr lang="en-US" sz="1400" dirty="0" smtClean="0"/>
              <a:t>.</a:t>
            </a:r>
          </a:p>
          <a:p>
            <a:pPr marL="0" indent="0">
              <a:buNone/>
            </a:pPr>
            <a:r>
              <a:rPr lang="it-IT" sz="1400" dirty="0" smtClean="0"/>
              <a:t>                                                        Finalità:</a:t>
            </a:r>
          </a:p>
          <a:p>
            <a:r>
              <a:rPr lang="it-IT" sz="1600" b="1" dirty="0" smtClean="0">
                <a:solidFill>
                  <a:srgbClr val="C00000"/>
                </a:solidFill>
              </a:rPr>
              <a:t>proteggere </a:t>
            </a:r>
            <a:r>
              <a:rPr lang="it-IT" sz="1600" b="1" dirty="0">
                <a:solidFill>
                  <a:srgbClr val="C00000"/>
                </a:solidFill>
              </a:rPr>
              <a:t>i donatori di sangue intero dallo sviluppo di </a:t>
            </a:r>
            <a:r>
              <a:rPr lang="it-IT" sz="1600" b="1" dirty="0" smtClean="0">
                <a:solidFill>
                  <a:srgbClr val="C00000"/>
                </a:solidFill>
              </a:rPr>
              <a:t>anemia</a:t>
            </a:r>
          </a:p>
          <a:p>
            <a:r>
              <a:rPr lang="it-IT" sz="1600" b="1" dirty="0" smtClean="0">
                <a:solidFill>
                  <a:srgbClr val="C00000"/>
                </a:solidFill>
              </a:rPr>
              <a:t>ridurre </a:t>
            </a:r>
            <a:r>
              <a:rPr lang="it-IT" sz="1600" b="1" dirty="0">
                <a:solidFill>
                  <a:srgbClr val="C00000"/>
                </a:solidFill>
              </a:rPr>
              <a:t>l’entità </a:t>
            </a:r>
            <a:r>
              <a:rPr lang="it-IT" sz="1600" b="1" dirty="0" smtClean="0">
                <a:solidFill>
                  <a:srgbClr val="C00000"/>
                </a:solidFill>
              </a:rPr>
              <a:t>delle sospensioni  </a:t>
            </a:r>
            <a:r>
              <a:rPr lang="it-IT" sz="1600" b="1" dirty="0">
                <a:solidFill>
                  <a:srgbClr val="C00000"/>
                </a:solidFill>
              </a:rPr>
              <a:t>per bassi valori di </a:t>
            </a:r>
            <a:r>
              <a:rPr lang="it-IT" sz="1600" b="1" dirty="0" err="1" smtClean="0">
                <a:solidFill>
                  <a:srgbClr val="C00000"/>
                </a:solidFill>
              </a:rPr>
              <a:t>Hb</a:t>
            </a:r>
            <a:endParaRPr lang="it-IT" sz="1600" b="1" dirty="0" smtClean="0">
              <a:solidFill>
                <a:srgbClr val="C00000"/>
              </a:solidFill>
            </a:endParaRPr>
          </a:p>
          <a:p>
            <a:r>
              <a:rPr lang="it-IT" sz="1600" b="1" dirty="0" smtClean="0">
                <a:solidFill>
                  <a:srgbClr val="C00000"/>
                </a:solidFill>
              </a:rPr>
              <a:t>prevenzione delle patologie correlate alla carenza di ferro</a:t>
            </a:r>
          </a:p>
          <a:p>
            <a:r>
              <a:rPr lang="it-IT" sz="1600" b="1" dirty="0" smtClean="0">
                <a:solidFill>
                  <a:srgbClr val="C00000"/>
                </a:solidFill>
              </a:rPr>
              <a:t>Riduzione della perdita di donatori periodici</a:t>
            </a:r>
          </a:p>
          <a:p>
            <a:r>
              <a:rPr lang="it-IT" sz="1600" b="1" dirty="0" smtClean="0">
                <a:solidFill>
                  <a:srgbClr val="C00000"/>
                </a:solidFill>
              </a:rPr>
              <a:t>Miglioramento della fidelizzazione e motivazione dei donatori 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3"/>
          <a:srcRect l="51216" t="68555" r="3243" b="12734"/>
          <a:stretch/>
        </p:blipFill>
        <p:spPr>
          <a:xfrm>
            <a:off x="6391039" y="1109362"/>
            <a:ext cx="5201121" cy="920103"/>
          </a:xfrm>
          <a:prstGeom prst="rect">
            <a:avLst/>
          </a:prstGeom>
        </p:spPr>
      </p:pic>
      <p:sp>
        <p:nvSpPr>
          <p:cNvPr id="14" name="CasellaDiTesto 13"/>
          <p:cNvSpPr txBox="1"/>
          <p:nvPr/>
        </p:nvSpPr>
        <p:spPr>
          <a:xfrm>
            <a:off x="1253399" y="815530"/>
            <a:ext cx="3360343" cy="101566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it-IT" sz="2000" b="1" dirty="0" smtClean="0"/>
              <a:t>Standards </a:t>
            </a:r>
            <a:r>
              <a:rPr lang="it-IT" sz="2000" b="1" dirty="0" err="1" smtClean="0"/>
              <a:t>Ferritinemia</a:t>
            </a:r>
            <a:r>
              <a:rPr lang="it-IT" sz="2000" b="1" dirty="0" smtClean="0"/>
              <a:t>  OMS</a:t>
            </a:r>
          </a:p>
          <a:p>
            <a:r>
              <a:rPr lang="it-IT" sz="2000" dirty="0" smtClean="0"/>
              <a:t>Maschio  30-500 </a:t>
            </a:r>
            <a:r>
              <a:rPr lang="it-IT" sz="2000" dirty="0" smtClean="0">
                <a:latin typeface="Calibri" panose="020F0502020204030204" pitchFamily="34" charset="0"/>
              </a:rPr>
              <a:t>u</a:t>
            </a:r>
            <a:r>
              <a:rPr lang="it-IT" sz="2000" dirty="0" smtClean="0"/>
              <a:t>g/L (</a:t>
            </a:r>
            <a:r>
              <a:rPr lang="it-IT" sz="2000" dirty="0" err="1" smtClean="0"/>
              <a:t>ng</a:t>
            </a:r>
            <a:r>
              <a:rPr lang="it-IT" sz="2000" dirty="0" smtClean="0"/>
              <a:t>/</a:t>
            </a:r>
            <a:r>
              <a:rPr lang="it-IT" sz="2000" dirty="0" err="1" smtClean="0"/>
              <a:t>mL</a:t>
            </a:r>
            <a:r>
              <a:rPr lang="it-IT" sz="2000" dirty="0" smtClean="0"/>
              <a:t>)</a:t>
            </a:r>
          </a:p>
          <a:p>
            <a:r>
              <a:rPr lang="it-IT" sz="2000" dirty="0" smtClean="0"/>
              <a:t>Femmina 15-400 </a:t>
            </a:r>
            <a:r>
              <a:rPr lang="it-IT" sz="2000" dirty="0">
                <a:latin typeface="Calibri" panose="020F0502020204030204" pitchFamily="34" charset="0"/>
              </a:rPr>
              <a:t>u</a:t>
            </a:r>
            <a:r>
              <a:rPr lang="it-IT" sz="2000" dirty="0"/>
              <a:t>g/L (</a:t>
            </a:r>
            <a:r>
              <a:rPr lang="it-IT" sz="2000" dirty="0" err="1"/>
              <a:t>ng</a:t>
            </a:r>
            <a:r>
              <a:rPr lang="it-IT" sz="2000" dirty="0"/>
              <a:t>/</a:t>
            </a:r>
            <a:r>
              <a:rPr lang="it-IT" sz="2000" dirty="0" err="1"/>
              <a:t>mL</a:t>
            </a:r>
            <a:r>
              <a:rPr lang="it-IT" sz="2000" dirty="0" smtClean="0"/>
              <a:t>)</a:t>
            </a:r>
            <a:endParaRPr lang="it-IT" sz="2000" dirty="0"/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5796" y="608098"/>
            <a:ext cx="2442541" cy="594352"/>
          </a:xfrm>
          <a:prstGeom prst="rect">
            <a:avLst/>
          </a:prstGeom>
        </p:spPr>
      </p:pic>
      <p:sp>
        <p:nvSpPr>
          <p:cNvPr id="19" name="AutoShape 2" descr="Sanqui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3926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35215" t="28802" r="23786" b="9087"/>
          <a:stretch/>
        </p:blipFill>
        <p:spPr>
          <a:xfrm>
            <a:off x="1" y="1073426"/>
            <a:ext cx="6856224" cy="5625928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/>
          <a:srcRect l="35909" t="30912" r="19286" b="13170"/>
          <a:stretch/>
        </p:blipFill>
        <p:spPr>
          <a:xfrm>
            <a:off x="7027918" y="2840157"/>
            <a:ext cx="4805779" cy="3365409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159026" y="4070974"/>
            <a:ext cx="6480313" cy="23891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" name="Ovale 2"/>
          <p:cNvSpPr/>
          <p:nvPr/>
        </p:nvSpPr>
        <p:spPr>
          <a:xfrm>
            <a:off x="7959240" y="5686697"/>
            <a:ext cx="914400" cy="607109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10426867" y="4397925"/>
            <a:ext cx="1406830" cy="914400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3107259"/>
              </p:ext>
            </p:extLst>
          </p:nvPr>
        </p:nvGraphicFramePr>
        <p:xfrm>
          <a:off x="6639339" y="436137"/>
          <a:ext cx="3869176" cy="2136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CasellaDiTesto 9"/>
          <p:cNvSpPr txBox="1"/>
          <p:nvPr/>
        </p:nvSpPr>
        <p:spPr>
          <a:xfrm>
            <a:off x="10190194" y="1073426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accent2">
                    <a:lumMod val="75000"/>
                  </a:schemeClr>
                </a:solidFill>
              </a:rPr>
              <a:t>5,5% media F</a:t>
            </a:r>
            <a:endParaRPr lang="it-IT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10283273" y="1710715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accent1">
                    <a:lumMod val="75000"/>
                  </a:schemeClr>
                </a:solidFill>
              </a:rPr>
              <a:t>1,8% media M</a:t>
            </a:r>
            <a:endParaRPr lang="it-IT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159026" y="156233"/>
            <a:ext cx="62156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International </a:t>
            </a:r>
            <a:r>
              <a:rPr lang="en-US" b="1" dirty="0"/>
              <a:t>forum: an investigation of iron status in blood </a:t>
            </a:r>
            <a:r>
              <a:rPr lang="en-US" b="1" dirty="0" smtClean="0"/>
              <a:t>donors </a:t>
            </a:r>
            <a:r>
              <a:rPr lang="en-US" i="1" dirty="0"/>
              <a:t>Blood </a:t>
            </a:r>
            <a:r>
              <a:rPr lang="en-US" i="1" dirty="0" err="1"/>
              <a:t>Transfus</a:t>
            </a:r>
            <a:r>
              <a:rPr lang="en-US" i="1" dirty="0"/>
              <a:t> 2017; </a:t>
            </a:r>
            <a:r>
              <a:rPr lang="en-US" b="1" dirty="0"/>
              <a:t>15</a:t>
            </a:r>
            <a:r>
              <a:rPr lang="en-US" dirty="0"/>
              <a:t>: </a:t>
            </a:r>
            <a:r>
              <a:rPr lang="en-US" i="1" dirty="0" smtClean="0"/>
              <a:t>20-41</a:t>
            </a:r>
          </a:p>
          <a:p>
            <a:r>
              <a:rPr lang="en-US" i="1" dirty="0"/>
              <a:t>Donor deferral rate due to low </a:t>
            </a:r>
            <a:r>
              <a:rPr lang="en-US" i="1" dirty="0" err="1"/>
              <a:t>haemoglobin</a:t>
            </a:r>
            <a:endParaRPr lang="en-US" i="1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14244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200679"/>
            <a:ext cx="10515600" cy="882650"/>
          </a:xfrm>
        </p:spPr>
        <p:txBody>
          <a:bodyPr>
            <a:normAutofit fontScale="90000"/>
          </a:bodyPr>
          <a:lstStyle/>
          <a:p>
            <a:r>
              <a:rPr lang="it-IT" sz="3200" dirty="0" smtClean="0"/>
              <a:t>La Normativa italiana protegge il Donatore di sangue : DM 2 novembre 2015</a:t>
            </a:r>
            <a:endParaRPr lang="it-IT" sz="3200" dirty="0"/>
          </a:p>
        </p:txBody>
      </p:sp>
      <p:sp>
        <p:nvSpPr>
          <p:cNvPr id="3" name="Rettangolo 2"/>
          <p:cNvSpPr/>
          <p:nvPr/>
        </p:nvSpPr>
        <p:spPr>
          <a:xfrm>
            <a:off x="6000511" y="1092149"/>
            <a:ext cx="5353289" cy="2400657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dirty="0" smtClean="0"/>
              <a:t>Il </a:t>
            </a:r>
            <a:r>
              <a:rPr lang="it-IT" dirty="0"/>
              <a:t>donatore periodico è sottoposto, con cadenza almeno annuale, ai seguenti controlli</a:t>
            </a:r>
          </a:p>
          <a:p>
            <a:r>
              <a:rPr lang="it-IT" dirty="0"/>
              <a:t>ematochimici: </a:t>
            </a:r>
            <a:r>
              <a:rPr lang="it-IT" dirty="0" smtClean="0"/>
              <a:t>….</a:t>
            </a:r>
            <a:r>
              <a:rPr lang="it-IT" sz="2400" b="1" dirty="0" err="1" smtClean="0">
                <a:solidFill>
                  <a:srgbClr val="FF0000"/>
                </a:solidFill>
              </a:rPr>
              <a:t>ferritinemia</a:t>
            </a:r>
            <a:r>
              <a:rPr lang="it-IT" b="1" dirty="0">
                <a:solidFill>
                  <a:srgbClr val="FF0000"/>
                </a:solidFill>
              </a:rPr>
              <a:t>.</a:t>
            </a:r>
          </a:p>
          <a:p>
            <a:r>
              <a:rPr lang="it-IT" b="1" dirty="0" smtClean="0">
                <a:solidFill>
                  <a:srgbClr val="FF0000"/>
                </a:solidFill>
              </a:rPr>
              <a:t>L’esame </a:t>
            </a:r>
            <a:r>
              <a:rPr lang="it-IT" b="1" dirty="0">
                <a:solidFill>
                  <a:srgbClr val="FF0000"/>
                </a:solidFill>
              </a:rPr>
              <a:t>emocromocitometrico e il dosaggio della ferritina sono </a:t>
            </a:r>
            <a:r>
              <a:rPr lang="it-IT" b="1" dirty="0" smtClean="0">
                <a:solidFill>
                  <a:srgbClr val="FF0000"/>
                </a:solidFill>
              </a:rPr>
              <a:t>SISTEMATICAMENTE </a:t>
            </a:r>
            <a:r>
              <a:rPr lang="it-IT" b="1" dirty="0">
                <a:solidFill>
                  <a:srgbClr val="FF0000"/>
                </a:solidFill>
              </a:rPr>
              <a:t>tenuti in</a:t>
            </a:r>
          </a:p>
          <a:p>
            <a:r>
              <a:rPr lang="it-IT" b="1" dirty="0">
                <a:solidFill>
                  <a:srgbClr val="FF0000"/>
                </a:solidFill>
              </a:rPr>
              <a:t>considerazione ai fini della prevenzione della riduzione patologica delle riserve marziali nel</a:t>
            </a:r>
          </a:p>
          <a:p>
            <a:r>
              <a:rPr lang="it-IT" b="1" dirty="0">
                <a:solidFill>
                  <a:srgbClr val="FF0000"/>
                </a:solidFill>
              </a:rPr>
              <a:t>donatore e della personalizzazione della </a:t>
            </a:r>
            <a:r>
              <a:rPr lang="it-IT" b="1" dirty="0" smtClean="0">
                <a:solidFill>
                  <a:srgbClr val="FF0000"/>
                </a:solidFill>
              </a:rPr>
              <a:t>donazione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55971" y="1083329"/>
            <a:ext cx="5578079" cy="1754326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dirty="0" smtClean="0">
                <a:latin typeface="TimesNewRomanPSMT"/>
              </a:rPr>
              <a:t>Parametri obbligatori di selezione del donatore di SI ad ogni donazione:</a:t>
            </a:r>
          </a:p>
          <a:p>
            <a:r>
              <a:rPr lang="it-IT" b="1" dirty="0" err="1" smtClean="0">
                <a:solidFill>
                  <a:srgbClr val="FF0000"/>
                </a:solidFill>
                <a:latin typeface="TimesNewRomanPSMT"/>
              </a:rPr>
              <a:t>Hb</a:t>
            </a:r>
            <a:r>
              <a:rPr lang="it-IT" b="1" dirty="0" smtClean="0">
                <a:solidFill>
                  <a:srgbClr val="FF0000"/>
                </a:solidFill>
                <a:latin typeface="TimesNewRomanPSMT"/>
              </a:rPr>
              <a:t> =/&gt;13,5 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g/</a:t>
            </a:r>
            <a:r>
              <a:rPr lang="it-IT" b="1" dirty="0" err="1">
                <a:solidFill>
                  <a:srgbClr val="FF0000"/>
                </a:solidFill>
                <a:latin typeface="TimesNewRomanPSMT"/>
              </a:rPr>
              <a:t>dL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 nell’uomo</a:t>
            </a:r>
          </a:p>
          <a:p>
            <a:r>
              <a:rPr lang="it-IT" b="1" dirty="0" err="1" smtClean="0">
                <a:solidFill>
                  <a:srgbClr val="FF0000"/>
                </a:solidFill>
                <a:latin typeface="TimesNewRomanPSMT"/>
              </a:rPr>
              <a:t>Hb</a:t>
            </a:r>
            <a:r>
              <a:rPr lang="it-IT" b="1" dirty="0" smtClean="0">
                <a:solidFill>
                  <a:srgbClr val="FF0000"/>
                </a:solidFill>
                <a:latin typeface="TimesNewRomanPSMT"/>
              </a:rPr>
              <a:t> =/&gt;12,5 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g/</a:t>
            </a:r>
            <a:r>
              <a:rPr lang="it-IT" b="1" dirty="0" err="1">
                <a:solidFill>
                  <a:srgbClr val="FF0000"/>
                </a:solidFill>
                <a:latin typeface="TimesNewRomanPSMT"/>
              </a:rPr>
              <a:t>dL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 nella </a:t>
            </a:r>
            <a:r>
              <a:rPr lang="it-IT" b="1" dirty="0" smtClean="0">
                <a:solidFill>
                  <a:srgbClr val="FF0000"/>
                </a:solidFill>
                <a:latin typeface="TimesNewRomanPSMT"/>
              </a:rPr>
              <a:t>donna</a:t>
            </a:r>
          </a:p>
          <a:p>
            <a:r>
              <a:rPr lang="it-IT" dirty="0">
                <a:latin typeface="TimesNewRomanPSMT"/>
              </a:rPr>
              <a:t>Per i portatori di trait talassemico:</a:t>
            </a:r>
          </a:p>
          <a:p>
            <a:r>
              <a:rPr lang="it-IT" dirty="0">
                <a:latin typeface="TimesNewRomanPSMT"/>
              </a:rPr>
              <a:t>13 g/</a:t>
            </a:r>
            <a:r>
              <a:rPr lang="it-IT" dirty="0" err="1">
                <a:latin typeface="TimesNewRomanPSMT"/>
              </a:rPr>
              <a:t>dL</a:t>
            </a:r>
            <a:r>
              <a:rPr lang="it-IT" dirty="0">
                <a:latin typeface="TimesNewRomanPSMT"/>
              </a:rPr>
              <a:t> nell’uomo e 12 g/</a:t>
            </a:r>
            <a:r>
              <a:rPr lang="it-IT" dirty="0" err="1">
                <a:latin typeface="TimesNewRomanPSMT"/>
              </a:rPr>
              <a:t>dL</a:t>
            </a:r>
            <a:r>
              <a:rPr lang="it-IT" dirty="0">
                <a:latin typeface="TimesNewRomanPSMT"/>
              </a:rPr>
              <a:t> nella </a:t>
            </a:r>
            <a:r>
              <a:rPr lang="it-IT" dirty="0" smtClean="0">
                <a:latin typeface="TimesNewRomanPSMT"/>
              </a:rPr>
              <a:t>donna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161773" y="3003949"/>
            <a:ext cx="5543822" cy="1477328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b="1" dirty="0">
                <a:latin typeface="TimesNewRomanPS-BoldMT"/>
              </a:rPr>
              <a:t>Esami obbligatori ad ogni donazione e controlli periodici</a:t>
            </a:r>
          </a:p>
          <a:p>
            <a:r>
              <a:rPr lang="it-IT" dirty="0" smtClean="0">
                <a:latin typeface="TimesNewRomanPSMT"/>
              </a:rPr>
              <a:t>Ad </a:t>
            </a:r>
            <a:r>
              <a:rPr lang="it-IT" dirty="0">
                <a:latin typeface="TimesNewRomanPSMT"/>
              </a:rPr>
              <a:t>ogni donazione il donatore deve essere sottoposto </a:t>
            </a:r>
            <a:r>
              <a:rPr lang="it-IT" dirty="0" smtClean="0">
                <a:latin typeface="TimesNewRomanPSMT"/>
              </a:rPr>
              <a:t>a</a:t>
            </a:r>
            <a:endParaRPr lang="it-IT" dirty="0">
              <a:latin typeface="TimesNewRomanPSMT"/>
            </a:endParaRPr>
          </a:p>
          <a:p>
            <a:r>
              <a:rPr lang="it-IT" b="1" dirty="0" smtClean="0">
                <a:solidFill>
                  <a:srgbClr val="FF0000"/>
                </a:solidFill>
                <a:latin typeface="TimesNewRomanPSMT"/>
              </a:rPr>
              <a:t>Esame 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emocromocitometrico completo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55971" y="4647571"/>
            <a:ext cx="3434954" cy="646331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TimesNewRomanPSMT"/>
              </a:rPr>
              <a:t>Età</a:t>
            </a:r>
            <a:r>
              <a:rPr lang="it-IT" dirty="0" smtClean="0">
                <a:latin typeface="TimesNewRomanPSMT"/>
              </a:rPr>
              <a:t> </a:t>
            </a:r>
            <a:r>
              <a:rPr lang="it-IT" dirty="0">
                <a:latin typeface="TimesNewRomanPSMT"/>
              </a:rPr>
              <a:t>compresa tra 18 e 65 anni</a:t>
            </a:r>
          </a:p>
          <a:p>
            <a:r>
              <a:rPr lang="it-IT" b="1" dirty="0" smtClean="0">
                <a:solidFill>
                  <a:srgbClr val="FF0000"/>
                </a:solidFill>
                <a:latin typeface="TimesNewRomanPSMT"/>
              </a:rPr>
              <a:t>Peso</a:t>
            </a:r>
            <a:r>
              <a:rPr lang="it-IT" dirty="0" smtClean="0">
                <a:latin typeface="TimesNewRomanPSMT"/>
              </a:rPr>
              <a:t> </a:t>
            </a:r>
            <a:r>
              <a:rPr lang="it-IT" dirty="0">
                <a:latin typeface="TimesNewRomanPSMT"/>
              </a:rPr>
              <a:t>non inferiore a 50 Kg</a:t>
            </a:r>
            <a:endParaRPr lang="it-IT" dirty="0"/>
          </a:p>
        </p:txBody>
      </p:sp>
      <p:sp>
        <p:nvSpPr>
          <p:cNvPr id="10" name="Rettangolo 9"/>
          <p:cNvSpPr/>
          <p:nvPr/>
        </p:nvSpPr>
        <p:spPr>
          <a:xfrm>
            <a:off x="5819895" y="3602674"/>
            <a:ext cx="6096000" cy="1477328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>
            <a:spAutoFit/>
          </a:bodyPr>
          <a:lstStyle/>
          <a:p>
            <a:r>
              <a:rPr lang="it-IT" dirty="0">
                <a:latin typeface="TimesNewRomanPSMT"/>
              </a:rPr>
              <a:t>I</a:t>
            </a:r>
            <a:r>
              <a:rPr lang="it-IT" dirty="0" smtClean="0">
                <a:latin typeface="TimesNewRomanPSMT"/>
              </a:rPr>
              <a:t>l </a:t>
            </a:r>
            <a:r>
              <a:rPr lang="it-IT" dirty="0">
                <a:latin typeface="TimesNewRomanPSMT"/>
              </a:rPr>
              <a:t>numero massimo di donazioni di sangue intero nell'anno non deve essere superiore a 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4</a:t>
            </a:r>
            <a:r>
              <a:rPr lang="it-IT" dirty="0">
                <a:latin typeface="TimesNewRomanPSMT"/>
              </a:rPr>
              <a:t> </a:t>
            </a:r>
            <a:r>
              <a:rPr lang="it-IT" dirty="0" smtClean="0">
                <a:latin typeface="TimesNewRomanPSMT"/>
              </a:rPr>
              <a:t>per l'uomo </a:t>
            </a:r>
            <a:r>
              <a:rPr lang="it-IT" dirty="0">
                <a:latin typeface="TimesNewRomanPSMT"/>
              </a:rPr>
              <a:t>e per la donna non in età fertile, a 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2 per la donna in età fertile.</a:t>
            </a:r>
          </a:p>
          <a:p>
            <a:r>
              <a:rPr lang="it-IT" dirty="0" smtClean="0">
                <a:latin typeface="TimesNewRomanPSMT"/>
              </a:rPr>
              <a:t>L'intervallo </a:t>
            </a:r>
            <a:r>
              <a:rPr lang="it-IT" dirty="0">
                <a:latin typeface="TimesNewRomanPSMT"/>
              </a:rPr>
              <a:t>tra due donazioni non deve essere inferiore a 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90 giorni.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3714750" y="5189870"/>
            <a:ext cx="6096000" cy="1446550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>
            <a:spAutoFit/>
          </a:bodyPr>
          <a:lstStyle/>
          <a:p>
            <a:r>
              <a:rPr lang="it-IT" sz="1400" i="1" dirty="0" smtClean="0">
                <a:latin typeface="TimesNewRomanPS-ItalicMT"/>
              </a:rPr>
              <a:t>Donazione </a:t>
            </a:r>
            <a:r>
              <a:rPr lang="it-IT" sz="1400" i="1" dirty="0">
                <a:latin typeface="TimesNewRomanPS-ItalicMT"/>
              </a:rPr>
              <a:t>di due unità di globuli rossi</a:t>
            </a:r>
          </a:p>
          <a:p>
            <a:r>
              <a:rPr lang="it-IT" sz="1400" dirty="0" smtClean="0">
                <a:latin typeface="TimesNewRomanPSMT"/>
              </a:rPr>
              <a:t>intervallo </a:t>
            </a:r>
            <a:r>
              <a:rPr lang="it-IT" sz="1400" dirty="0">
                <a:latin typeface="TimesNewRomanPSMT"/>
              </a:rPr>
              <a:t>minimo tra due donazioni successive di due unità di globuli rossi </a:t>
            </a:r>
            <a:r>
              <a:rPr lang="it-IT" sz="1400" dirty="0" smtClean="0">
                <a:latin typeface="TimesNewRomanPSMT"/>
              </a:rPr>
              <a:t>in aferesi </a:t>
            </a:r>
            <a:r>
              <a:rPr lang="it-IT" sz="1400" dirty="0">
                <a:latin typeface="TimesNewRomanPSMT"/>
              </a:rPr>
              <a:t>e tra questa tipologia di donazione e altra donazione che </a:t>
            </a:r>
            <a:r>
              <a:rPr lang="it-IT" sz="1400" dirty="0" smtClean="0">
                <a:latin typeface="TimesNewRomanPSMT"/>
              </a:rPr>
              <a:t>determina sottrazione di globuli rossi: </a:t>
            </a:r>
            <a:r>
              <a:rPr lang="it-IT" sz="1400" b="1" dirty="0" smtClean="0">
                <a:solidFill>
                  <a:srgbClr val="FF0000"/>
                </a:solidFill>
                <a:latin typeface="TimesNewRomanPSMT"/>
              </a:rPr>
              <a:t>180 giorni</a:t>
            </a:r>
            <a:r>
              <a:rPr lang="it-IT" sz="1400" dirty="0" smtClean="0">
                <a:latin typeface="TimesNewRomanPSMT"/>
              </a:rPr>
              <a:t>,</a:t>
            </a:r>
          </a:p>
          <a:p>
            <a:r>
              <a:rPr lang="it-IT" sz="1400" dirty="0" smtClean="0">
                <a:latin typeface="TimesNewRomanPSMT"/>
              </a:rPr>
              <a:t>numero </a:t>
            </a:r>
            <a:r>
              <a:rPr lang="it-IT" sz="1400" dirty="0">
                <a:latin typeface="TimesNewRomanPSMT"/>
              </a:rPr>
              <a:t>massimo consentito di donazioni non superiore a </a:t>
            </a:r>
            <a:r>
              <a:rPr lang="it-IT" sz="1400" b="1" dirty="0">
                <a:solidFill>
                  <a:srgbClr val="FF0000"/>
                </a:solidFill>
                <a:latin typeface="TimesNewRomanPSMT"/>
              </a:rPr>
              <a:t>2 per anno</a:t>
            </a:r>
            <a:r>
              <a:rPr lang="it-IT" sz="1400" dirty="0">
                <a:latin typeface="TimesNewRomanPSMT"/>
              </a:rPr>
              <a:t>,</a:t>
            </a:r>
          </a:p>
          <a:p>
            <a:r>
              <a:rPr lang="it-IT" sz="1400" dirty="0" smtClean="0">
                <a:latin typeface="TimesNewRomanPSMT"/>
              </a:rPr>
              <a:t>peso </a:t>
            </a:r>
            <a:r>
              <a:rPr lang="it-IT" sz="1400" dirty="0">
                <a:latin typeface="TimesNewRomanPSMT"/>
              </a:rPr>
              <a:t>minimo di </a:t>
            </a:r>
            <a:r>
              <a:rPr lang="it-IT" sz="1400" b="1" dirty="0">
                <a:solidFill>
                  <a:srgbClr val="FF0000"/>
                </a:solidFill>
                <a:latin typeface="TimesNewRomanPSMT"/>
              </a:rPr>
              <a:t>70 kg </a:t>
            </a:r>
            <a:r>
              <a:rPr lang="it-IT" sz="1400" dirty="0">
                <a:latin typeface="TimesNewRomanPSMT"/>
              </a:rPr>
              <a:t>e valore di emoglobina </a:t>
            </a:r>
            <a:r>
              <a:rPr lang="it-IT" sz="1400" dirty="0" err="1">
                <a:latin typeface="TimesNewRomanPSMT"/>
              </a:rPr>
              <a:t>pre</a:t>
            </a:r>
            <a:r>
              <a:rPr lang="it-IT" sz="1400" dirty="0">
                <a:latin typeface="TimesNewRomanPSMT"/>
              </a:rPr>
              <a:t>-donazione </a:t>
            </a:r>
            <a:r>
              <a:rPr lang="it-IT" sz="1400" b="1" dirty="0">
                <a:solidFill>
                  <a:srgbClr val="FF0000"/>
                </a:solidFill>
                <a:latin typeface="TimesNewRomanPSMT"/>
              </a:rPr>
              <a:t>&gt; 15 g/</a:t>
            </a:r>
            <a:r>
              <a:rPr lang="it-IT" sz="1400" b="1" dirty="0" err="1">
                <a:solidFill>
                  <a:srgbClr val="FF0000"/>
                </a:solidFill>
                <a:latin typeface="TimesNewRomanPSMT"/>
              </a:rPr>
              <a:t>dL</a:t>
            </a:r>
            <a:r>
              <a:rPr lang="it-IT" dirty="0">
                <a:latin typeface="TimesNewRomanPSMT"/>
              </a:rPr>
              <a:t>.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6901958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66395"/>
          </a:xfrm>
        </p:spPr>
        <p:txBody>
          <a:bodyPr>
            <a:noAutofit/>
          </a:bodyPr>
          <a:lstStyle/>
          <a:p>
            <a:r>
              <a:rPr lang="it-IT" sz="3200" dirty="0"/>
              <a:t>Programma nazionale e regionale di autosufficienza</a:t>
            </a:r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942" t="19086" r="23549" b="47525"/>
          <a:stretch/>
        </p:blipFill>
        <p:spPr>
          <a:xfrm>
            <a:off x="470263" y="879567"/>
            <a:ext cx="5111931" cy="2192107"/>
          </a:xfrm>
          <a:prstGeom prst="rect">
            <a:avLst/>
          </a:prstGeom>
        </p:spPr>
      </p:pic>
      <p:pic>
        <p:nvPicPr>
          <p:cNvPr id="8" name="Segnaposto contenuto 6"/>
          <p:cNvPicPr>
            <a:picLocks noChangeAspect="1"/>
          </p:cNvPicPr>
          <p:nvPr/>
        </p:nvPicPr>
        <p:blipFill rotWithShape="1">
          <a:blip r:embed="rId3"/>
          <a:srcRect l="35799" t="19715" r="21722" b="49091"/>
          <a:stretch/>
        </p:blipFill>
        <p:spPr>
          <a:xfrm>
            <a:off x="592224" y="3326905"/>
            <a:ext cx="4868008" cy="2382554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 rotWithShape="1">
          <a:blip r:embed="rId4"/>
          <a:srcRect l="36714" t="14165" r="22572" b="58011"/>
          <a:stretch/>
        </p:blipFill>
        <p:spPr>
          <a:xfrm>
            <a:off x="6019060" y="1045461"/>
            <a:ext cx="4519749" cy="1499019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5"/>
          <a:srcRect l="36154" t="75986" r="24671" b="19847"/>
          <a:stretch/>
        </p:blipFill>
        <p:spPr>
          <a:xfrm>
            <a:off x="5890840" y="2667564"/>
            <a:ext cx="4776187" cy="275206"/>
          </a:xfrm>
          <a:prstGeom prst="rect">
            <a:avLst/>
          </a:prstGeom>
        </p:spPr>
      </p:pic>
      <p:sp>
        <p:nvSpPr>
          <p:cNvPr id="2" name="Freccia in giù 1"/>
          <p:cNvSpPr/>
          <p:nvPr/>
        </p:nvSpPr>
        <p:spPr>
          <a:xfrm rot="3820784">
            <a:off x="5140876" y="2260834"/>
            <a:ext cx="232964" cy="609574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 rotWithShape="1">
          <a:blip r:embed="rId6"/>
          <a:srcRect l="36936" t="26607" r="22993" b="40824"/>
          <a:stretch/>
        </p:blipFill>
        <p:spPr>
          <a:xfrm>
            <a:off x="6019060" y="3257175"/>
            <a:ext cx="4885509" cy="215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9735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1841"/>
          </a:xfrm>
        </p:spPr>
        <p:txBody>
          <a:bodyPr/>
          <a:lstStyle/>
          <a:p>
            <a:r>
              <a:rPr lang="it-IT" dirty="0" smtClean="0"/>
              <a:t>Caratteristiche e sicurezza della plasmaferesi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idx="4294967295"/>
          </p:nvPr>
        </p:nvSpPr>
        <p:spPr>
          <a:xfrm>
            <a:off x="87086" y="1255168"/>
            <a:ext cx="8534400" cy="50683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1800" dirty="0" smtClean="0"/>
              <a:t>La plasmaferesi </a:t>
            </a:r>
            <a:r>
              <a:rPr lang="it-IT" sz="1800" b="1" dirty="0" smtClean="0">
                <a:solidFill>
                  <a:srgbClr val="C00000"/>
                </a:solidFill>
              </a:rPr>
              <a:t>restituisce i globuli rossi al donatore </a:t>
            </a:r>
            <a:r>
              <a:rPr lang="it-IT" sz="1800" dirty="0" smtClean="0"/>
              <a:t>e costituisce una valida alternativa per la preservazione delle carenze di ferro garantendo comunque una donazione estremamente preziosa.</a:t>
            </a:r>
          </a:p>
          <a:p>
            <a:pPr marL="0" indent="0">
              <a:buNone/>
            </a:pPr>
            <a:r>
              <a:rPr lang="it-IT" sz="1800" dirty="0" smtClean="0"/>
              <a:t>A differenza della raccolta di sangue intero, che deve avvenire entro un tempo molto breve (&lt; 12 minuti), la procedura di plasmaferesi dura circa 45 minuti e , se ben condotta, può risultare più graduale e meno traumatica per l’equilibrio di circolo del donatore</a:t>
            </a:r>
          </a:p>
          <a:p>
            <a:pPr marL="0" indent="0">
              <a:buNone/>
            </a:pPr>
            <a:r>
              <a:rPr lang="it-IT" sz="1800" dirty="0" smtClean="0"/>
              <a:t>La quota di plasma rimossa (</a:t>
            </a:r>
            <a:r>
              <a:rPr lang="it-IT" sz="1800" b="1" dirty="0" smtClean="0">
                <a:solidFill>
                  <a:srgbClr val="C00000"/>
                </a:solidFill>
              </a:rPr>
              <a:t>VOLUME STANDARDIZZATO </a:t>
            </a:r>
            <a:r>
              <a:rPr lang="it-IT" sz="1800" dirty="0" smtClean="0"/>
              <a:t>di </a:t>
            </a:r>
            <a:r>
              <a:rPr lang="it-IT" sz="1800" b="1" dirty="0" smtClean="0">
                <a:solidFill>
                  <a:srgbClr val="C00000"/>
                </a:solidFill>
              </a:rPr>
              <a:t>600-700 </a:t>
            </a:r>
            <a:r>
              <a:rPr lang="it-IT" sz="1800" b="1" dirty="0" err="1" smtClean="0">
                <a:solidFill>
                  <a:srgbClr val="C00000"/>
                </a:solidFill>
              </a:rPr>
              <a:t>mL</a:t>
            </a:r>
            <a:r>
              <a:rPr lang="it-IT" sz="1800" b="1" dirty="0" smtClean="0">
                <a:solidFill>
                  <a:srgbClr val="C00000"/>
                </a:solidFill>
              </a:rPr>
              <a:t> </a:t>
            </a:r>
            <a:r>
              <a:rPr lang="it-IT" sz="1800" dirty="0" smtClean="0"/>
              <a:t>al netto della soluzione anticoagulante), sia per la sua componente liquida sia per la composizione in proteine ed altre sostanze, viene rapidamente rigenerata dall’organismo entro poche ore.</a:t>
            </a:r>
          </a:p>
          <a:p>
            <a:pPr marL="0" indent="0">
              <a:buNone/>
            </a:pPr>
            <a:r>
              <a:rPr lang="it-IT" sz="1800" dirty="0" smtClean="0"/>
              <a:t>La percentuale di anticoagulante (soluzione di citrato) indispensabile per il mantenimento della fluidità del sangue nei circuiti e per l’ottenimento di un prodotto di qualità, è dosata in modo automatico e viene rapidamente smaltita dall’organismo.</a:t>
            </a:r>
          </a:p>
          <a:p>
            <a:pPr marL="0" indent="0">
              <a:buNone/>
            </a:pPr>
            <a:r>
              <a:rPr lang="it-IT" sz="1800" dirty="0" smtClean="0"/>
              <a:t>L’assunzione di liquidi prima e dopo la donazione, sempre molto raccomandata presso le Sedi di raccolta, agevola il reintegro del volume dei liquidi corporei.</a:t>
            </a:r>
          </a:p>
          <a:p>
            <a:pPr marL="0" indent="0">
              <a:buNone/>
            </a:pPr>
            <a:r>
              <a:rPr lang="it-IT" sz="1800" dirty="0" smtClean="0"/>
              <a:t>Ove necessario si provvede all’infusione concomitante di una quota liquida di compenso (soluzione fisiologica).</a:t>
            </a:r>
          </a:p>
          <a:p>
            <a:pPr marL="0" indent="0">
              <a:buNone/>
            </a:pPr>
            <a:r>
              <a:rPr lang="it-IT" sz="1800" dirty="0" smtClean="0"/>
              <a:t>Il Medico è sempre presente presso la seduta di plasmaferesi.</a:t>
            </a:r>
          </a:p>
        </p:txBody>
      </p:sp>
      <p:pic>
        <p:nvPicPr>
          <p:cNvPr id="5" name="Segnaposto contenuto 3"/>
          <p:cNvPicPr>
            <a:picLocks noChangeAspect="1"/>
          </p:cNvPicPr>
          <p:nvPr/>
        </p:nvPicPr>
        <p:blipFill rotWithShape="1">
          <a:blip r:embed="rId2"/>
          <a:srcRect l="51945" t="20738" r="3770" b="12076"/>
          <a:stretch/>
        </p:blipFill>
        <p:spPr>
          <a:xfrm>
            <a:off x="8715535" y="3789362"/>
            <a:ext cx="3088580" cy="253419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6" name="Segnaposto contenuto 3"/>
          <p:cNvPicPr>
            <a:picLocks noChangeAspect="1"/>
          </p:cNvPicPr>
          <p:nvPr/>
        </p:nvPicPr>
        <p:blipFill rotWithShape="1">
          <a:blip r:embed="rId2"/>
          <a:srcRect l="2385" t="20738" r="55169" b="12076"/>
          <a:stretch/>
        </p:blipFill>
        <p:spPr>
          <a:xfrm>
            <a:off x="8715535" y="1116967"/>
            <a:ext cx="3085310" cy="2488382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5211767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928" y="713916"/>
            <a:ext cx="4032069" cy="4233672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7814853" y="439629"/>
            <a:ext cx="1587138" cy="6144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IN: sangue dal donatore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9734009" y="622613"/>
            <a:ext cx="1987728" cy="6144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OUT 1: plasma alla sacca di raccolta</a:t>
            </a:r>
            <a:endParaRPr lang="it-IT" dirty="0"/>
          </a:p>
        </p:txBody>
      </p:sp>
      <p:sp>
        <p:nvSpPr>
          <p:cNvPr id="7" name="Rettangolo 6"/>
          <p:cNvSpPr/>
          <p:nvPr/>
        </p:nvSpPr>
        <p:spPr>
          <a:xfrm>
            <a:off x="7348944" y="3373597"/>
            <a:ext cx="1423851" cy="61447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Globuli rossi</a:t>
            </a: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7119256" y="2550738"/>
            <a:ext cx="1883229" cy="6172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dirty="0" err="1" smtClean="0">
                <a:solidFill>
                  <a:schemeClr val="accent5">
                    <a:lumMod val="75000"/>
                  </a:schemeClr>
                </a:solidFill>
              </a:rPr>
              <a:t>Buffy-coat</a:t>
            </a:r>
            <a:r>
              <a:rPr lang="it-IT" sz="1400" dirty="0" smtClean="0">
                <a:solidFill>
                  <a:schemeClr val="accent5">
                    <a:lumMod val="75000"/>
                  </a:schemeClr>
                </a:solidFill>
              </a:rPr>
              <a:t> (strato di leucociti e piastrine)</a:t>
            </a:r>
            <a:endParaRPr lang="it-IT" sz="1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7814853" y="1852416"/>
            <a:ext cx="914400" cy="54812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accent2">
                    <a:lumMod val="50000"/>
                  </a:schemeClr>
                </a:solidFill>
              </a:rPr>
              <a:t>Plasma</a:t>
            </a:r>
            <a:endParaRPr lang="it-IT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Freccia in giù 4"/>
          <p:cNvSpPr/>
          <p:nvPr/>
        </p:nvSpPr>
        <p:spPr>
          <a:xfrm>
            <a:off x="9356274" y="4732671"/>
            <a:ext cx="484632" cy="71889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7638506" y="5504255"/>
            <a:ext cx="4095208" cy="6144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OUT 2 : restituzione in circolo al donatore (</a:t>
            </a:r>
            <a:r>
              <a:rPr lang="it-IT" dirty="0" err="1" smtClean="0"/>
              <a:t>reinfusione</a:t>
            </a:r>
            <a:r>
              <a:rPr lang="it-IT" dirty="0" smtClean="0"/>
              <a:t> )della quota cellulare</a:t>
            </a:r>
            <a:endParaRPr lang="it-IT" dirty="0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50" y="343942"/>
            <a:ext cx="2560542" cy="1786283"/>
          </a:xfrm>
          <a:prstGeom prst="rect">
            <a:avLst/>
          </a:prstGeom>
        </p:spPr>
      </p:pic>
      <p:pic>
        <p:nvPicPr>
          <p:cNvPr id="1030" name="Picture 6" descr="Percorso regionale di formazione per il personale operante nelle attivit à  di raccolta sangue ed emocomponenti La relazione con il donatoreLa  relazione. - ppt scaricar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3" t="27288" r="5596" b="10871"/>
          <a:stretch/>
        </p:blipFill>
        <p:spPr bwMode="auto">
          <a:xfrm>
            <a:off x="365650" y="2355223"/>
            <a:ext cx="3762213" cy="2194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ttangolo 10"/>
          <p:cNvSpPr/>
          <p:nvPr/>
        </p:nvSpPr>
        <p:spPr>
          <a:xfrm>
            <a:off x="365650" y="4544734"/>
            <a:ext cx="791397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solidFill>
                  <a:srgbClr val="000000"/>
                </a:solidFill>
                <a:latin typeface="AlbertSans-Regular"/>
              </a:rPr>
              <a:t>Le procedure di aferesi sono eseguite </a:t>
            </a:r>
            <a:r>
              <a:rPr lang="it-IT" dirty="0" smtClean="0">
                <a:solidFill>
                  <a:srgbClr val="000000"/>
                </a:solidFill>
                <a:latin typeface="AlbertSans-Regular"/>
              </a:rPr>
              <a:t>mediante un </a:t>
            </a:r>
            <a:r>
              <a:rPr lang="it-IT" b="1" dirty="0" smtClean="0">
                <a:solidFill>
                  <a:srgbClr val="C00000"/>
                </a:solidFill>
                <a:latin typeface="AlbertSans-Regular"/>
              </a:rPr>
              <a:t>Separatore </a:t>
            </a:r>
            <a:r>
              <a:rPr lang="it-IT" b="1" dirty="0">
                <a:solidFill>
                  <a:srgbClr val="C00000"/>
                </a:solidFill>
                <a:latin typeface="AlbertSans-Regular"/>
              </a:rPr>
              <a:t>Cellulare</a:t>
            </a:r>
            <a:r>
              <a:rPr lang="it-IT" dirty="0">
                <a:solidFill>
                  <a:srgbClr val="000000"/>
                </a:solidFill>
                <a:latin typeface="AlbertSans-Regular"/>
              </a:rPr>
              <a:t>. Questa apparecchiatura basa il suo funzionamento sulla separazione delle componenti ematiche per sedimentazione. La loro stratificazione è </a:t>
            </a:r>
            <a:r>
              <a:rPr lang="it-IT" dirty="0" smtClean="0">
                <a:solidFill>
                  <a:srgbClr val="000000"/>
                </a:solidFill>
                <a:latin typeface="AlbertSans-Regular"/>
              </a:rPr>
              <a:t>favorita </a:t>
            </a:r>
            <a:r>
              <a:rPr lang="it-IT" dirty="0">
                <a:solidFill>
                  <a:srgbClr val="000000"/>
                </a:solidFill>
                <a:latin typeface="AlbertSans-Regular"/>
              </a:rPr>
              <a:t>dalla forza centrifuga applicata al sangue </a:t>
            </a:r>
            <a:r>
              <a:rPr lang="it-IT" dirty="0" smtClean="0">
                <a:solidFill>
                  <a:srgbClr val="000000"/>
                </a:solidFill>
                <a:latin typeface="AlbertSans-Regular"/>
              </a:rPr>
              <a:t>in una camera </a:t>
            </a:r>
            <a:r>
              <a:rPr lang="it-IT" dirty="0">
                <a:solidFill>
                  <a:srgbClr val="000000"/>
                </a:solidFill>
                <a:latin typeface="AlbertSans-Regular"/>
              </a:rPr>
              <a:t>di separazione. </a:t>
            </a:r>
            <a:endParaRPr lang="it-IT" dirty="0" smtClean="0">
              <a:solidFill>
                <a:srgbClr val="000000"/>
              </a:solidFill>
              <a:latin typeface="AlbertSans-Regular"/>
            </a:endParaRPr>
          </a:p>
          <a:p>
            <a:r>
              <a:rPr lang="it-IT" dirty="0" smtClean="0">
                <a:solidFill>
                  <a:srgbClr val="000000"/>
                </a:solidFill>
                <a:latin typeface="AlbertSans-Regular"/>
              </a:rPr>
              <a:t>I </a:t>
            </a:r>
            <a:r>
              <a:rPr lang="it-IT" dirty="0">
                <a:solidFill>
                  <a:srgbClr val="000000"/>
                </a:solidFill>
                <a:latin typeface="AlbertSans-Regular"/>
              </a:rPr>
              <a:t>Separatori Cellulari </a:t>
            </a:r>
            <a:r>
              <a:rPr lang="it-IT" dirty="0" smtClean="0">
                <a:solidFill>
                  <a:srgbClr val="000000"/>
                </a:solidFill>
                <a:latin typeface="AlbertSans-Regular"/>
              </a:rPr>
              <a:t>utilizzano circuiti </a:t>
            </a:r>
            <a:r>
              <a:rPr lang="it-IT" dirty="0">
                <a:solidFill>
                  <a:srgbClr val="000000"/>
                </a:solidFill>
                <a:latin typeface="AlbertSans-Regular"/>
              </a:rPr>
              <a:t>monouso sterilmente "chiusi", sono altamente automatizzati e permettono </a:t>
            </a:r>
            <a:r>
              <a:rPr lang="it-IT" dirty="0" smtClean="0">
                <a:solidFill>
                  <a:srgbClr val="000000"/>
                </a:solidFill>
                <a:latin typeface="AlbertSans-Regular"/>
              </a:rPr>
              <a:t>un’elevata standardizzazione e qualità del prodotto.</a:t>
            </a:r>
            <a:endParaRPr lang="it-IT" dirty="0"/>
          </a:p>
        </p:txBody>
      </p:sp>
      <p:pic>
        <p:nvPicPr>
          <p:cNvPr id="1032" name="Picture 8" descr="Robert Shaw PMP - Director Project Management - Fenwal, Inc., a Fresenius  Kabi Company | LinkedI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79" t="10241" r="29606" b="7485"/>
          <a:stretch/>
        </p:blipFill>
        <p:spPr bwMode="auto">
          <a:xfrm>
            <a:off x="4171320" y="343942"/>
            <a:ext cx="1794020" cy="417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36198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Vantaggio della plasmaferesi nella prevenzione della carenza di Ferro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0929" y="2380819"/>
            <a:ext cx="2619375" cy="1743075"/>
          </a:xfrm>
          <a:prstGeom prst="rect">
            <a:avLst/>
          </a:prstGeom>
        </p:spPr>
      </p:pic>
      <p:sp>
        <p:nvSpPr>
          <p:cNvPr id="5" name="Freccia circolare in giù 4"/>
          <p:cNvSpPr/>
          <p:nvPr/>
        </p:nvSpPr>
        <p:spPr>
          <a:xfrm rot="5400000">
            <a:off x="3923783" y="4373418"/>
            <a:ext cx="1622052" cy="905692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02169" y="5349796"/>
            <a:ext cx="43931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3600" dirty="0"/>
              <a:t>4</a:t>
            </a:r>
            <a:r>
              <a:rPr lang="it-IT" sz="3600" dirty="0" smtClean="0"/>
              <a:t>50 </a:t>
            </a:r>
            <a:r>
              <a:rPr lang="it-IT" sz="3600" dirty="0" err="1" smtClean="0"/>
              <a:t>mL</a:t>
            </a:r>
            <a:r>
              <a:rPr lang="it-IT" sz="3600" dirty="0" smtClean="0"/>
              <a:t> </a:t>
            </a:r>
            <a:r>
              <a:rPr lang="it-IT" sz="2800" dirty="0" smtClean="0"/>
              <a:t>di sangue raccolto:</a:t>
            </a:r>
          </a:p>
          <a:p>
            <a:r>
              <a:rPr lang="it-IT" sz="3600" dirty="0" smtClean="0"/>
              <a:t>250 mg Fe</a:t>
            </a:r>
            <a:endParaRPr lang="it-IT" sz="3600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8404" y="2423727"/>
            <a:ext cx="2560542" cy="1786283"/>
          </a:xfrm>
          <a:prstGeom prst="rect">
            <a:avLst/>
          </a:prstGeom>
        </p:spPr>
      </p:pic>
      <p:sp>
        <p:nvSpPr>
          <p:cNvPr id="8" name="Freccia circolare in giù 7"/>
          <p:cNvSpPr/>
          <p:nvPr/>
        </p:nvSpPr>
        <p:spPr>
          <a:xfrm rot="5400000">
            <a:off x="8961691" y="4373418"/>
            <a:ext cx="1622052" cy="905692"/>
          </a:xfrm>
          <a:prstGeom prst="curved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tx1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6818050" y="5411352"/>
            <a:ext cx="48915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/>
              <a:t>20 </a:t>
            </a:r>
            <a:r>
              <a:rPr lang="it-IT" sz="3200" dirty="0" err="1" smtClean="0"/>
              <a:t>mL</a:t>
            </a:r>
            <a:r>
              <a:rPr lang="it-IT" sz="3200" dirty="0" smtClean="0"/>
              <a:t> </a:t>
            </a:r>
            <a:r>
              <a:rPr lang="it-IT" sz="2800" dirty="0" smtClean="0"/>
              <a:t>di sangue residuo nel circuito : </a:t>
            </a:r>
            <a:r>
              <a:rPr lang="it-IT" sz="2800" dirty="0"/>
              <a:t> </a:t>
            </a:r>
            <a:r>
              <a:rPr lang="it-IT" sz="3200" dirty="0" smtClean="0"/>
              <a:t>11 mg Fe</a:t>
            </a:r>
            <a:endParaRPr lang="it-IT" sz="3200" dirty="0"/>
          </a:p>
        </p:txBody>
      </p:sp>
    </p:spTree>
    <p:extLst>
      <p:ext uri="{BB962C8B-B14F-4D97-AF65-F5344CB8AC3E}">
        <p14:creationId xmlns:p14="http://schemas.microsoft.com/office/powerpoint/2010/main" val="28062984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510348" y="133668"/>
            <a:ext cx="10515600" cy="638403"/>
          </a:xfrm>
        </p:spPr>
        <p:txBody>
          <a:bodyPr>
            <a:normAutofit/>
          </a:bodyPr>
          <a:lstStyle/>
          <a:p>
            <a:r>
              <a:rPr lang="it-IT" sz="3200" dirty="0" smtClean="0"/>
              <a:t>Plasmaferesi:  frequenza delle donazioni e intervalli</a:t>
            </a:r>
            <a:endParaRPr lang="it-IT" sz="3200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693057" y="894399"/>
            <a:ext cx="5157787" cy="435020"/>
          </a:xfrm>
        </p:spPr>
        <p:txBody>
          <a:bodyPr anchor="t"/>
          <a:lstStyle/>
          <a:p>
            <a:pPr algn="ctr"/>
            <a:r>
              <a:rPr lang="it-IT" dirty="0" smtClean="0"/>
              <a:t>Plasmaferesi standard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490857" y="1329419"/>
            <a:ext cx="5414101" cy="45585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it-IT" sz="1800" dirty="0">
                <a:latin typeface="TimesNewRomanPSMT"/>
              </a:rPr>
              <a:t>Il donatore di plasma mediante aferesi deve possedere gli stessi requisiti previsti </a:t>
            </a:r>
            <a:r>
              <a:rPr lang="it-IT" sz="1800" dirty="0" smtClean="0">
                <a:latin typeface="TimesNewRomanPSMT"/>
              </a:rPr>
              <a:t>per l'idoneità </a:t>
            </a:r>
            <a:r>
              <a:rPr lang="it-IT" sz="1800" dirty="0">
                <a:latin typeface="TimesNewRomanPSMT"/>
              </a:rPr>
              <a:t>alla donazione di sangue intero. </a:t>
            </a:r>
            <a:endParaRPr lang="it-IT" sz="1800" dirty="0" smtClean="0">
              <a:latin typeface="TimesNewRomanPSMT"/>
            </a:endParaRPr>
          </a:p>
          <a:p>
            <a:pPr marL="0" indent="0">
              <a:buNone/>
            </a:pPr>
            <a:r>
              <a:rPr lang="it-IT" sz="1800" dirty="0" smtClean="0">
                <a:latin typeface="TimesNewRomanPSMT"/>
              </a:rPr>
              <a:t>In </a:t>
            </a:r>
            <a:r>
              <a:rPr lang="it-IT" sz="1800" dirty="0">
                <a:latin typeface="TimesNewRomanPSMT"/>
              </a:rPr>
              <a:t>caso di plasmaferesi attuate con intervalli </a:t>
            </a:r>
            <a:r>
              <a:rPr lang="it-IT" sz="1800" dirty="0" smtClean="0">
                <a:latin typeface="TimesNewRomanPSMT"/>
              </a:rPr>
              <a:t>di tempo </a:t>
            </a:r>
            <a:r>
              <a:rPr lang="it-IT" sz="1800" dirty="0">
                <a:latin typeface="TimesNewRomanPSMT"/>
              </a:rPr>
              <a:t>superiori a </a:t>
            </a:r>
            <a:r>
              <a:rPr lang="it-IT" sz="1800" b="1" dirty="0">
                <a:solidFill>
                  <a:srgbClr val="C00000"/>
                </a:solidFill>
                <a:latin typeface="TimesNewRomanPSMT"/>
              </a:rPr>
              <a:t>90 </a:t>
            </a:r>
            <a:r>
              <a:rPr lang="it-IT" sz="1800" b="1" dirty="0" smtClean="0">
                <a:solidFill>
                  <a:srgbClr val="C00000"/>
                </a:solidFill>
                <a:latin typeface="TimesNewRomanPSMT"/>
              </a:rPr>
              <a:t>giorni</a:t>
            </a:r>
            <a:endParaRPr lang="it-IT" sz="1800" dirty="0" smtClean="0">
              <a:latin typeface="TimesNewRomanPSMT"/>
            </a:endParaRPr>
          </a:p>
          <a:p>
            <a:endParaRPr lang="it-IT" dirty="0">
              <a:latin typeface="TimesNewRomanPSMT"/>
            </a:endParaRPr>
          </a:p>
          <a:p>
            <a:endParaRPr lang="it-IT" sz="1700" dirty="0" smtClean="0">
              <a:latin typeface="TimesNewRomanPSMT"/>
            </a:endParaRPr>
          </a:p>
          <a:p>
            <a:endParaRPr lang="it-IT" sz="1700" dirty="0">
              <a:latin typeface="TimesNewRomanPSMT"/>
            </a:endParaRPr>
          </a:p>
          <a:p>
            <a:endParaRPr lang="it-IT" sz="1700" dirty="0" smtClean="0">
              <a:latin typeface="TimesNewRomanPSMT"/>
            </a:endParaRPr>
          </a:p>
          <a:p>
            <a:endParaRPr lang="it-IT" sz="1700" dirty="0">
              <a:latin typeface="TimesNewRomanPSMT"/>
            </a:endParaRPr>
          </a:p>
          <a:p>
            <a:pPr marL="0" indent="0">
              <a:buNone/>
            </a:pPr>
            <a:r>
              <a:rPr lang="it-IT" sz="1700" dirty="0" smtClean="0">
                <a:latin typeface="TimesNewRomanPSMT"/>
              </a:rPr>
              <a:t>L’intervallo </a:t>
            </a:r>
            <a:r>
              <a:rPr lang="it-IT" sz="1700" dirty="0">
                <a:latin typeface="TimesNewRomanPSMT"/>
              </a:rPr>
              <a:t>di tempo minimo consentito tra due donazioni di plasma e tra una donazione </a:t>
            </a:r>
            <a:r>
              <a:rPr lang="it-IT" sz="1700" dirty="0" smtClean="0">
                <a:latin typeface="TimesNewRomanPSMT"/>
              </a:rPr>
              <a:t>di plasma </a:t>
            </a:r>
            <a:r>
              <a:rPr lang="it-IT" sz="1700" dirty="0">
                <a:latin typeface="TimesNewRomanPSMT"/>
              </a:rPr>
              <a:t>e una di sangue intero o citoaferesi è di </a:t>
            </a:r>
            <a:r>
              <a:rPr lang="it-IT" sz="1700" dirty="0">
                <a:solidFill>
                  <a:srgbClr val="C00000"/>
                </a:solidFill>
                <a:latin typeface="TimesNewRomanPSMT"/>
              </a:rPr>
              <a:t>14 giorni</a:t>
            </a:r>
            <a:r>
              <a:rPr lang="it-IT" sz="1700" dirty="0">
                <a:latin typeface="TimesNewRomanPSMT"/>
              </a:rPr>
              <a:t>; tra una donazione di sangue intero </a:t>
            </a:r>
            <a:r>
              <a:rPr lang="it-IT" sz="1700" dirty="0" smtClean="0">
                <a:latin typeface="TimesNewRomanPSMT"/>
              </a:rPr>
              <a:t>o di </a:t>
            </a:r>
            <a:r>
              <a:rPr lang="it-IT" sz="1700" dirty="0">
                <a:latin typeface="TimesNewRomanPSMT"/>
              </a:rPr>
              <a:t>citoaferesi e una di plasma è di </a:t>
            </a:r>
            <a:r>
              <a:rPr lang="it-IT" sz="1700" dirty="0">
                <a:solidFill>
                  <a:srgbClr val="C00000"/>
                </a:solidFill>
                <a:latin typeface="TimesNewRomanPSMT"/>
              </a:rPr>
              <a:t>30 giorni</a:t>
            </a:r>
            <a:r>
              <a:rPr lang="it-IT" sz="1700" dirty="0" smtClean="0">
                <a:latin typeface="TimesNewRomanPSMT"/>
              </a:rPr>
              <a:t>.</a:t>
            </a:r>
            <a:endParaRPr lang="it-IT" sz="1700" dirty="0">
              <a:latin typeface="TimesNewRomanPSMT"/>
            </a:endParaRPr>
          </a:p>
        </p:txBody>
      </p:sp>
      <p:sp>
        <p:nvSpPr>
          <p:cNvPr id="7" name="Segnaposto testo 6"/>
          <p:cNvSpPr>
            <a:spLocks noGrp="1"/>
          </p:cNvSpPr>
          <p:nvPr>
            <p:ph type="body" sz="quarter" idx="3"/>
          </p:nvPr>
        </p:nvSpPr>
        <p:spPr>
          <a:xfrm>
            <a:off x="6233160" y="900319"/>
            <a:ext cx="5183188" cy="435020"/>
          </a:xfrm>
        </p:spPr>
        <p:txBody>
          <a:bodyPr anchor="t"/>
          <a:lstStyle/>
          <a:p>
            <a:pPr algn="ctr"/>
            <a:r>
              <a:rPr lang="it-IT" dirty="0" smtClean="0"/>
              <a:t>Programmi intensivi di </a:t>
            </a:r>
            <a:r>
              <a:rPr lang="it-IT" dirty="0" err="1" smtClean="0"/>
              <a:t>plamaferesi</a:t>
            </a:r>
            <a:endParaRPr lang="it-IT" dirty="0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4"/>
          </p:nvPr>
        </p:nvSpPr>
        <p:spPr>
          <a:xfrm>
            <a:off x="6107158" y="1329418"/>
            <a:ext cx="5918789" cy="397410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it-IT" dirty="0">
                <a:latin typeface="TimesNewRomanPSMT"/>
              </a:rPr>
              <a:t>Il donatore inserito in un programma intensivo di plasmaferesi </a:t>
            </a:r>
            <a:r>
              <a:rPr lang="it-IT" dirty="0" smtClean="0">
                <a:latin typeface="TimesNewRomanPSMT"/>
              </a:rPr>
              <a:t>(</a:t>
            </a:r>
            <a:r>
              <a:rPr lang="it-IT" b="1" dirty="0" smtClean="0">
                <a:latin typeface="TimesNewRomanPSMT"/>
              </a:rPr>
              <a:t>15-18 sedute/anno, </a:t>
            </a:r>
            <a:r>
              <a:rPr lang="it-IT" dirty="0" smtClean="0">
                <a:latin typeface="TimesNewRomanPSMT"/>
              </a:rPr>
              <a:t>calendarizzate 2/1 ) deve </a:t>
            </a:r>
            <a:r>
              <a:rPr lang="it-IT" dirty="0">
                <a:latin typeface="TimesNewRomanPSMT"/>
              </a:rPr>
              <a:t>possedere, in aggiunta </a:t>
            </a:r>
            <a:r>
              <a:rPr lang="it-IT" dirty="0" smtClean="0">
                <a:latin typeface="TimesNewRomanPSMT"/>
              </a:rPr>
              <a:t>ai requisiti </a:t>
            </a:r>
            <a:r>
              <a:rPr lang="it-IT" dirty="0">
                <a:latin typeface="TimesNewRomanPSMT"/>
              </a:rPr>
              <a:t>previsti per l'idoneità alla donazione di sangue intero, i seguenti requisiti:</a:t>
            </a:r>
          </a:p>
          <a:p>
            <a:r>
              <a:rPr lang="it-IT" dirty="0" smtClean="0">
                <a:latin typeface="TimesNewRomanPSMT"/>
              </a:rPr>
              <a:t>età </a:t>
            </a:r>
            <a:r>
              <a:rPr lang="it-IT" dirty="0">
                <a:latin typeface="TimesNewRomanPSMT"/>
              </a:rPr>
              <a:t>compresa fra 18 e 60 anni;</a:t>
            </a:r>
          </a:p>
          <a:p>
            <a:r>
              <a:rPr lang="it-IT" dirty="0" err="1" smtClean="0">
                <a:latin typeface="TimesNewRomanPSMT"/>
              </a:rPr>
              <a:t>protidemia</a:t>
            </a:r>
            <a:r>
              <a:rPr lang="it-IT" dirty="0" smtClean="0">
                <a:latin typeface="TimesNewRomanPSMT"/>
              </a:rPr>
              <a:t> </a:t>
            </a:r>
            <a:r>
              <a:rPr lang="it-IT" dirty="0">
                <a:latin typeface="TimesNewRomanPSMT"/>
              </a:rPr>
              <a:t>totale non inferiore a 6 g/</a:t>
            </a:r>
            <a:r>
              <a:rPr lang="it-IT" dirty="0" err="1">
                <a:latin typeface="TimesNewRomanPSMT"/>
              </a:rPr>
              <a:t>dL</a:t>
            </a:r>
            <a:r>
              <a:rPr lang="it-IT" dirty="0">
                <a:latin typeface="TimesNewRomanPSMT"/>
              </a:rPr>
              <a:t> e quadro elettroforetico normale.</a:t>
            </a:r>
          </a:p>
          <a:p>
            <a:pPr marL="0" indent="0">
              <a:buNone/>
            </a:pPr>
            <a:r>
              <a:rPr lang="it-IT" dirty="0" smtClean="0">
                <a:latin typeface="TimesNewRomanPSMT"/>
              </a:rPr>
              <a:t>Il </a:t>
            </a:r>
            <a:r>
              <a:rPr lang="it-IT" dirty="0">
                <a:latin typeface="TimesNewRomanPSMT"/>
              </a:rPr>
              <a:t>donatore inserito in un programma intensivo di plasmaferesi deve essere sottoposto </a:t>
            </a:r>
            <a:r>
              <a:rPr lang="it-IT" dirty="0" smtClean="0">
                <a:latin typeface="TimesNewRomanPSMT"/>
              </a:rPr>
              <a:t>a </a:t>
            </a:r>
            <a:r>
              <a:rPr lang="it-IT" u="sng" dirty="0" smtClean="0">
                <a:latin typeface="TimesNewRomanPSMT"/>
              </a:rPr>
              <a:t>valutazioni aggiuntive</a:t>
            </a:r>
            <a:endParaRPr lang="it-IT" u="sng" dirty="0">
              <a:latin typeface="TimesNewRomanPSMT"/>
            </a:endParaRPr>
          </a:p>
          <a:p>
            <a:r>
              <a:rPr lang="it-IT" dirty="0">
                <a:latin typeface="TimesNewRomanPSMT"/>
              </a:rPr>
              <a:t>controlli periodici con cadenza almeno semestrale ed essere attentamente valutato </a:t>
            </a:r>
            <a:r>
              <a:rPr lang="it-IT" dirty="0" smtClean="0">
                <a:latin typeface="TimesNewRomanPSMT"/>
              </a:rPr>
              <a:t>dal medico </a:t>
            </a:r>
            <a:r>
              <a:rPr lang="it-IT" dirty="0">
                <a:latin typeface="TimesNewRomanPSMT"/>
              </a:rPr>
              <a:t>esperto in medicina trasfusionale in ordine a possibili significativi decrementi </a:t>
            </a:r>
            <a:r>
              <a:rPr lang="it-IT" dirty="0" smtClean="0">
                <a:latin typeface="TimesNewRomanPSMT"/>
              </a:rPr>
              <a:t>dei valori </a:t>
            </a:r>
            <a:r>
              <a:rPr lang="it-IT" dirty="0">
                <a:latin typeface="TimesNewRomanPSMT"/>
              </a:rPr>
              <a:t>di </a:t>
            </a:r>
            <a:r>
              <a:rPr lang="it-IT" b="1" dirty="0" err="1">
                <a:latin typeface="TimesNewRomanPSMT"/>
              </a:rPr>
              <a:t>protidemia</a:t>
            </a:r>
            <a:r>
              <a:rPr lang="it-IT" dirty="0">
                <a:latin typeface="TimesNewRomanPSMT"/>
              </a:rPr>
              <a:t> e anomalie del </a:t>
            </a:r>
            <a:r>
              <a:rPr lang="it-IT" b="1" dirty="0">
                <a:latin typeface="TimesNewRomanPSMT"/>
              </a:rPr>
              <a:t>quadro elettroforetico</a:t>
            </a:r>
            <a:r>
              <a:rPr lang="it-IT" dirty="0" smtClean="0">
                <a:latin typeface="TimesNewRomanPSMT"/>
              </a:rPr>
              <a:t>.</a:t>
            </a:r>
          </a:p>
          <a:p>
            <a:pPr marL="0" indent="0">
              <a:buNone/>
            </a:pPr>
            <a:endParaRPr lang="it-IT" dirty="0" smtClean="0">
              <a:latin typeface="TimesNewRomanPSMT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566057" y="2670537"/>
            <a:ext cx="4885510" cy="1754326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it-IT" dirty="0" smtClean="0">
                <a:latin typeface="TimesNewRomanPSMT"/>
              </a:rPr>
              <a:t>Parametri obbligatori di selezione del donatore di plasmaferesi ad ogni donazione:</a:t>
            </a:r>
          </a:p>
          <a:p>
            <a:r>
              <a:rPr lang="it-IT" b="1" dirty="0" err="1" smtClean="0">
                <a:solidFill>
                  <a:srgbClr val="FF0000"/>
                </a:solidFill>
                <a:latin typeface="TimesNewRomanPSMT"/>
              </a:rPr>
              <a:t>Hb</a:t>
            </a:r>
            <a:r>
              <a:rPr lang="it-IT" b="1" dirty="0" smtClean="0">
                <a:solidFill>
                  <a:srgbClr val="FF0000"/>
                </a:solidFill>
                <a:latin typeface="TimesNewRomanPSMT"/>
              </a:rPr>
              <a:t> =/&gt;12,5 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g/</a:t>
            </a:r>
            <a:r>
              <a:rPr lang="it-IT" b="1" dirty="0" err="1">
                <a:solidFill>
                  <a:srgbClr val="FF0000"/>
                </a:solidFill>
                <a:latin typeface="TimesNewRomanPSMT"/>
              </a:rPr>
              <a:t>dL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 nell’uomo</a:t>
            </a:r>
          </a:p>
          <a:p>
            <a:r>
              <a:rPr lang="it-IT" b="1" dirty="0" err="1" smtClean="0">
                <a:solidFill>
                  <a:srgbClr val="FF0000"/>
                </a:solidFill>
                <a:latin typeface="TimesNewRomanPSMT"/>
              </a:rPr>
              <a:t>Hb</a:t>
            </a:r>
            <a:r>
              <a:rPr lang="it-IT" b="1" dirty="0" smtClean="0">
                <a:solidFill>
                  <a:srgbClr val="FF0000"/>
                </a:solidFill>
                <a:latin typeface="TimesNewRomanPSMT"/>
              </a:rPr>
              <a:t> =/&gt;11,5 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g/</a:t>
            </a:r>
            <a:r>
              <a:rPr lang="it-IT" b="1" dirty="0" err="1">
                <a:solidFill>
                  <a:srgbClr val="FF0000"/>
                </a:solidFill>
                <a:latin typeface="TimesNewRomanPSMT"/>
              </a:rPr>
              <a:t>dL</a:t>
            </a:r>
            <a:r>
              <a:rPr lang="it-IT" b="1" dirty="0">
                <a:solidFill>
                  <a:srgbClr val="FF0000"/>
                </a:solidFill>
                <a:latin typeface="TimesNewRomanPSMT"/>
              </a:rPr>
              <a:t> nella </a:t>
            </a:r>
            <a:r>
              <a:rPr lang="it-IT" b="1" dirty="0" smtClean="0">
                <a:solidFill>
                  <a:srgbClr val="FF0000"/>
                </a:solidFill>
                <a:latin typeface="TimesNewRomanPSMT"/>
              </a:rPr>
              <a:t>donna</a:t>
            </a:r>
          </a:p>
          <a:p>
            <a:r>
              <a:rPr lang="it-IT" i="1" dirty="0">
                <a:latin typeface="TimesNewRomanPSMT"/>
              </a:rPr>
              <a:t>Per i portatori di trait talassemico:</a:t>
            </a:r>
          </a:p>
          <a:p>
            <a:r>
              <a:rPr lang="it-IT" dirty="0" smtClean="0">
                <a:latin typeface="TimesNewRomanPSMT"/>
              </a:rPr>
              <a:t>12 </a:t>
            </a:r>
            <a:r>
              <a:rPr lang="it-IT" dirty="0">
                <a:latin typeface="TimesNewRomanPSMT"/>
              </a:rPr>
              <a:t>g/</a:t>
            </a:r>
            <a:r>
              <a:rPr lang="it-IT" dirty="0" err="1">
                <a:latin typeface="TimesNewRomanPSMT"/>
              </a:rPr>
              <a:t>dL</a:t>
            </a:r>
            <a:r>
              <a:rPr lang="it-IT" dirty="0">
                <a:latin typeface="TimesNewRomanPSMT"/>
              </a:rPr>
              <a:t> nell’uomo e </a:t>
            </a:r>
            <a:r>
              <a:rPr lang="it-IT" dirty="0" smtClean="0">
                <a:latin typeface="TimesNewRomanPSMT"/>
              </a:rPr>
              <a:t>11 </a:t>
            </a:r>
            <a:r>
              <a:rPr lang="it-IT" dirty="0">
                <a:latin typeface="TimesNewRomanPSMT"/>
              </a:rPr>
              <a:t>g/</a:t>
            </a:r>
            <a:r>
              <a:rPr lang="it-IT" dirty="0" err="1">
                <a:latin typeface="TimesNewRomanPSMT"/>
              </a:rPr>
              <a:t>dL</a:t>
            </a:r>
            <a:r>
              <a:rPr lang="it-IT" dirty="0">
                <a:latin typeface="TimesNewRomanPSMT"/>
              </a:rPr>
              <a:t> nella </a:t>
            </a:r>
            <a:r>
              <a:rPr lang="it-IT" dirty="0" smtClean="0">
                <a:latin typeface="TimesNewRomanPSMT"/>
              </a:rPr>
              <a:t>donna</a:t>
            </a:r>
            <a:endParaRPr lang="it-IT" dirty="0"/>
          </a:p>
        </p:txBody>
      </p:sp>
      <p:sp>
        <p:nvSpPr>
          <p:cNvPr id="10" name="Rettangolo 9"/>
          <p:cNvSpPr/>
          <p:nvPr/>
        </p:nvSpPr>
        <p:spPr>
          <a:xfrm>
            <a:off x="5776754" y="5149283"/>
            <a:ext cx="6096000" cy="1477328"/>
          </a:xfrm>
          <a:prstGeom prst="rect">
            <a:avLst/>
          </a:prstGeom>
          <a:ln w="38100">
            <a:solidFill>
              <a:srgbClr val="C00000"/>
            </a:solidFill>
          </a:ln>
        </p:spPr>
        <p:txBody>
          <a:bodyPr>
            <a:spAutoFit/>
          </a:bodyPr>
          <a:lstStyle/>
          <a:p>
            <a:r>
              <a:rPr lang="it-IT" b="1" dirty="0">
                <a:solidFill>
                  <a:srgbClr val="C00000"/>
                </a:solidFill>
                <a:latin typeface="TimesNewRomanPS-BoldMT"/>
              </a:rPr>
              <a:t>Raccolta di plasma da aferesi</a:t>
            </a:r>
          </a:p>
          <a:p>
            <a:r>
              <a:rPr lang="it-IT" dirty="0" smtClean="0">
                <a:latin typeface="TimesNewRomanPSMT"/>
              </a:rPr>
              <a:t>Volume </a:t>
            </a:r>
            <a:r>
              <a:rPr lang="it-IT" dirty="0">
                <a:latin typeface="TimesNewRomanPSMT"/>
              </a:rPr>
              <a:t>minimo di 600 </a:t>
            </a:r>
            <a:r>
              <a:rPr lang="it-IT" dirty="0" err="1">
                <a:latin typeface="TimesNewRomanPSMT"/>
              </a:rPr>
              <a:t>mL</a:t>
            </a:r>
            <a:r>
              <a:rPr lang="it-IT" dirty="0">
                <a:latin typeface="TimesNewRomanPSMT"/>
              </a:rPr>
              <a:t>, massimo di 700 </a:t>
            </a:r>
            <a:r>
              <a:rPr lang="it-IT" dirty="0" err="1">
                <a:latin typeface="TimesNewRomanPSMT"/>
              </a:rPr>
              <a:t>mL</a:t>
            </a:r>
            <a:r>
              <a:rPr lang="it-IT" dirty="0">
                <a:latin typeface="TimesNewRomanPSMT"/>
              </a:rPr>
              <a:t>, al netto della </a:t>
            </a:r>
            <a:r>
              <a:rPr lang="it-IT" dirty="0" smtClean="0">
                <a:latin typeface="TimesNewRomanPSMT"/>
              </a:rPr>
              <a:t>soluzione anticoagulante </a:t>
            </a:r>
            <a:r>
              <a:rPr lang="it-IT" dirty="0">
                <a:latin typeface="TimesNewRomanPSMT"/>
              </a:rPr>
              <a:t>impiegata, con un volume massimo complessivo di 1,5 litri al mese </a:t>
            </a:r>
            <a:r>
              <a:rPr lang="it-IT" dirty="0" smtClean="0">
                <a:latin typeface="TimesNewRomanPSMT"/>
              </a:rPr>
              <a:t>e 12 </a:t>
            </a:r>
            <a:r>
              <a:rPr lang="it-IT" dirty="0">
                <a:latin typeface="TimesNewRomanPSMT"/>
              </a:rPr>
              <a:t>litri nell’anno.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579720" y="5862774"/>
            <a:ext cx="3902543" cy="3693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rgbClr val="C00000"/>
                </a:solidFill>
              </a:rPr>
              <a:t>Durata della procedura: circa 45 minuti</a:t>
            </a:r>
            <a:endParaRPr lang="it-IT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4064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33356" t="12797" r="2013" b="16956"/>
          <a:stretch/>
        </p:blipFill>
        <p:spPr>
          <a:xfrm>
            <a:off x="609600" y="2277940"/>
            <a:ext cx="2516778" cy="3256359"/>
          </a:xfrm>
          <a:prstGeom prst="rect">
            <a:avLst/>
          </a:prstGeom>
        </p:spPr>
      </p:pic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148046" y="104503"/>
            <a:ext cx="11205754" cy="940526"/>
          </a:xfrm>
        </p:spPr>
        <p:txBody>
          <a:bodyPr>
            <a:normAutofit/>
          </a:bodyPr>
          <a:lstStyle/>
          <a:p>
            <a:r>
              <a:rPr lang="it-IT" sz="3200" dirty="0" smtClean="0"/>
              <a:t>Il gruppo sanguigno AB: donatore universale di plasma</a:t>
            </a:r>
            <a:endParaRPr lang="it-IT" sz="3200" dirty="0"/>
          </a:p>
        </p:txBody>
      </p:sp>
      <p:sp>
        <p:nvSpPr>
          <p:cNvPr id="2" name="Rettangolo 1"/>
          <p:cNvSpPr/>
          <p:nvPr/>
        </p:nvSpPr>
        <p:spPr>
          <a:xfrm rot="5400000">
            <a:off x="492033" y="5138058"/>
            <a:ext cx="513808" cy="2786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461058"/>
              </p:ext>
            </p:extLst>
          </p:nvPr>
        </p:nvGraphicFramePr>
        <p:xfrm>
          <a:off x="609598" y="923109"/>
          <a:ext cx="582603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5207"/>
                <a:gridCol w="1165207"/>
                <a:gridCol w="1165207"/>
                <a:gridCol w="1165207"/>
                <a:gridCol w="1165207"/>
              </a:tblGrid>
              <a:tr h="437039">
                <a:tc>
                  <a:txBody>
                    <a:bodyPr/>
                    <a:lstStyle/>
                    <a:p>
                      <a:r>
                        <a:rPr lang="it-IT" dirty="0" smtClean="0"/>
                        <a:t>Gruppo sanguigno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0</a:t>
                      </a:r>
                      <a:endParaRPr lang="it-IT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A</a:t>
                      </a:r>
                      <a:endParaRPr lang="it-IT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B</a:t>
                      </a:r>
                      <a:endParaRPr lang="it-IT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AB</a:t>
                      </a:r>
                      <a:endParaRPr lang="it-IT" sz="2000" dirty="0"/>
                    </a:p>
                  </a:txBody>
                  <a:tcPr anchor="ctr"/>
                </a:tc>
              </a:tr>
              <a:tr h="242230">
                <a:tc>
                  <a:txBody>
                    <a:bodyPr/>
                    <a:lstStyle/>
                    <a:p>
                      <a:r>
                        <a:rPr lang="it-IT" dirty="0" smtClean="0"/>
                        <a:t>%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40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36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17</a:t>
                      </a:r>
                      <a:endParaRPr lang="it-IT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b="1" dirty="0" smtClean="0"/>
                        <a:t>7</a:t>
                      </a:r>
                      <a:endParaRPr lang="it-IT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069768"/>
              </p:ext>
            </p:extLst>
          </p:nvPr>
        </p:nvGraphicFramePr>
        <p:xfrm>
          <a:off x="3666307" y="2068285"/>
          <a:ext cx="7567750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3550"/>
                <a:gridCol w="1513550"/>
                <a:gridCol w="1513550"/>
                <a:gridCol w="1513550"/>
                <a:gridCol w="1513550"/>
              </a:tblGrid>
              <a:tr h="370840">
                <a:tc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0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A</a:t>
                      </a:r>
                      <a:endParaRPr lang="it-IT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B</a:t>
                      </a:r>
                      <a:endParaRPr lang="it-IT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000" dirty="0" smtClean="0"/>
                        <a:t>AB</a:t>
                      </a:r>
                      <a:endParaRPr lang="it-IT" sz="2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Antigeni di gruppo sanguigno sui globuli rossi 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assenti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B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A+B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Anticorpi naturali nel plasma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Anti-A</a:t>
                      </a:r>
                    </a:p>
                    <a:p>
                      <a:r>
                        <a:rPr lang="it-IT" dirty="0" smtClean="0"/>
                        <a:t>Anti-B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Anti-B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Anti-A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assenti</a:t>
                      </a:r>
                      <a:endParaRPr lang="it-IT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CasellaDiTesto 8"/>
          <p:cNvSpPr txBox="1"/>
          <p:nvPr/>
        </p:nvSpPr>
        <p:spPr>
          <a:xfrm>
            <a:off x="3666307" y="4852237"/>
            <a:ext cx="771144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b="1" dirty="0" smtClean="0">
                <a:solidFill>
                  <a:srgbClr val="C00000"/>
                </a:solidFill>
              </a:rPr>
              <a:t>I globuli rossi di gruppo AB sono poco utili ai fini trasfusionali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b="1" dirty="0" smtClean="0">
                <a:solidFill>
                  <a:schemeClr val="accent5">
                    <a:lumMod val="75000"/>
                  </a:schemeClr>
                </a:solidFill>
              </a:rPr>
              <a:t>Il plasma di gruppo AB è invece molto importante per l’utilizzo clinico (scorte per l’emergenza, scorte per la trasfusione di pazienti di gruppo AB)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it-IT" b="1" dirty="0" smtClean="0">
                <a:solidFill>
                  <a:srgbClr val="FF0000"/>
                </a:solidFill>
              </a:rPr>
              <a:t>Le donatrici/donatori di gruppo AB devono essere valutati preferenzialmente per l’idoneità alla donazione di plasmaferesi e verso la plasmaferesi devono essere indirizzati.</a:t>
            </a:r>
            <a:endParaRPr lang="it-IT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2621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smtClean="0"/>
              <a:t>Il Medico selezionatore: elementi di attenzione nell’indirizzo della donatrice verso la plasmaferesi</a:t>
            </a:r>
            <a:br>
              <a:rPr lang="it-IT" sz="3600" dirty="0" smtClean="0"/>
            </a:br>
            <a:r>
              <a:rPr lang="it-IT" sz="3600" dirty="0" smtClean="0"/>
              <a:t>1.  Anamnesi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it-IT" sz="3400" dirty="0" smtClean="0"/>
              <a:t>La donatrice sembra possedere alcune caratteristiche preferenziali che correlano con una lieve anemia da carenza marziale</a:t>
            </a:r>
          </a:p>
          <a:p>
            <a:pPr marL="0" indent="0">
              <a:buNone/>
            </a:pPr>
            <a:r>
              <a:rPr lang="it-IT" sz="3400" dirty="0" smtClean="0"/>
              <a:t>Condizioni </a:t>
            </a:r>
            <a:r>
              <a:rPr lang="it-IT" sz="3400" dirty="0" err="1" smtClean="0"/>
              <a:t>fisio</a:t>
            </a:r>
            <a:r>
              <a:rPr lang="it-IT" sz="3400" dirty="0" smtClean="0"/>
              <a:t>-patologiche e/o abitudini di vita riscontrabili nella donna giovane- in età fertile :</a:t>
            </a:r>
            <a:endParaRPr lang="it-IT" sz="3400" dirty="0"/>
          </a:p>
          <a:p>
            <a:pPr marL="0" indent="0">
              <a:buNone/>
            </a:pPr>
            <a:endParaRPr lang="it-IT" sz="3400" dirty="0" smtClean="0"/>
          </a:p>
          <a:p>
            <a:pPr lvl="1"/>
            <a:r>
              <a:rPr lang="it-IT" sz="3800" dirty="0" smtClean="0"/>
              <a:t>Costituzione fisica minuta (peso corporeo/altezza)</a:t>
            </a:r>
          </a:p>
          <a:p>
            <a:pPr lvl="1"/>
            <a:r>
              <a:rPr lang="it-IT" sz="3800" dirty="0" smtClean="0"/>
              <a:t>Gravidanze e allattamenti pregressi</a:t>
            </a:r>
          </a:p>
          <a:p>
            <a:pPr lvl="1"/>
            <a:r>
              <a:rPr lang="it-IT" sz="3800" dirty="0" err="1" smtClean="0"/>
              <a:t>Iper-polimenorree</a:t>
            </a:r>
            <a:endParaRPr lang="it-IT" sz="3800" dirty="0" smtClean="0"/>
          </a:p>
          <a:p>
            <a:pPr lvl="1"/>
            <a:r>
              <a:rPr lang="it-IT" sz="3800" dirty="0" smtClean="0"/>
              <a:t>Diete alimentari in difetto /vegetariane-vegane</a:t>
            </a:r>
          </a:p>
          <a:p>
            <a:pPr lvl="1"/>
            <a:r>
              <a:rPr lang="it-IT" sz="3800" dirty="0" smtClean="0"/>
              <a:t>Attività atletica</a:t>
            </a:r>
          </a:p>
          <a:p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it-IT" dirty="0" smtClean="0"/>
              <a:t>Verificare  </a:t>
            </a:r>
            <a:r>
              <a:rPr lang="it-IT" dirty="0"/>
              <a:t>la pausa post-gravidica</a:t>
            </a:r>
          </a:p>
          <a:p>
            <a:r>
              <a:rPr lang="it-IT" dirty="0"/>
              <a:t>Valutare allattamenti protratti a lungo termine</a:t>
            </a:r>
          </a:p>
          <a:p>
            <a:r>
              <a:rPr lang="it-IT" dirty="0"/>
              <a:t>Effettuare una valida anamnesi ginecologica riferita alle perdite </a:t>
            </a:r>
            <a:r>
              <a:rPr lang="it-IT" dirty="0" smtClean="0"/>
              <a:t>mestruali</a:t>
            </a:r>
          </a:p>
          <a:p>
            <a:r>
              <a:rPr lang="it-IT" dirty="0" smtClean="0"/>
              <a:t>Indagare su astenia, vertigini, lipotimie</a:t>
            </a:r>
            <a:endParaRPr lang="it-IT" dirty="0"/>
          </a:p>
          <a:p>
            <a:r>
              <a:rPr lang="it-IT" dirty="0"/>
              <a:t>Indagare sulle modalità alimentari, qualità e ritmi, diete </a:t>
            </a:r>
            <a:r>
              <a:rPr lang="it-IT" dirty="0" smtClean="0"/>
              <a:t>dimagranti, regimi vegetariani/vegani</a:t>
            </a:r>
          </a:p>
          <a:p>
            <a:r>
              <a:rPr lang="it-IT" dirty="0" smtClean="0"/>
              <a:t>Valutare attività e ritmi lavorativi</a:t>
            </a:r>
          </a:p>
          <a:p>
            <a:r>
              <a:rPr lang="it-IT" dirty="0" smtClean="0"/>
              <a:t>Valutare l’entità dell’impegno familiare</a:t>
            </a:r>
            <a:endParaRPr lang="it-IT" dirty="0"/>
          </a:p>
          <a:p>
            <a:r>
              <a:rPr lang="it-IT" dirty="0"/>
              <a:t>Verificare eventuale attività </a:t>
            </a:r>
            <a:r>
              <a:rPr lang="it-IT" dirty="0" smtClean="0"/>
              <a:t>sportiva, agonistica </a:t>
            </a:r>
            <a:r>
              <a:rPr lang="it-IT" dirty="0"/>
              <a:t>o allenamenti intensi</a:t>
            </a:r>
          </a:p>
          <a:p>
            <a:r>
              <a:rPr lang="it-IT" dirty="0"/>
              <a:t>Verificare la frequenza delle </a:t>
            </a:r>
            <a:r>
              <a:rPr lang="it-IT" dirty="0" smtClean="0"/>
              <a:t>eventuali donazioni precedenti, </a:t>
            </a:r>
            <a:r>
              <a:rPr lang="it-IT" dirty="0"/>
              <a:t>tipo, </a:t>
            </a:r>
            <a:r>
              <a:rPr lang="it-IT" dirty="0" smtClean="0"/>
              <a:t>intervalli, tolleranza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4944290" y="5585405"/>
            <a:ext cx="6409510" cy="83099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La donatrice idonea di plasmaferesi deve sempre ottemperare ai criteri medici di buona salute!</a:t>
            </a:r>
            <a:endParaRPr lang="it-IT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2549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/>
              <a:t>Il Medico selezionatore: elementi di </a:t>
            </a:r>
            <a:r>
              <a:rPr lang="it-IT" sz="3600" dirty="0" smtClean="0"/>
              <a:t>attenzione</a:t>
            </a:r>
            <a:r>
              <a:rPr lang="it-IT" sz="3600" dirty="0"/>
              <a:t> nell’indirizzo della donatrice</a:t>
            </a:r>
            <a:r>
              <a:rPr lang="it-IT" sz="3600" dirty="0" smtClean="0"/>
              <a:t> </a:t>
            </a:r>
            <a:r>
              <a:rPr lang="it-IT" sz="3600" dirty="0"/>
              <a:t>verso la </a:t>
            </a:r>
            <a:r>
              <a:rPr lang="it-IT" sz="3600" dirty="0" smtClean="0"/>
              <a:t>plasmaferesi</a:t>
            </a:r>
            <a:br>
              <a:rPr lang="it-IT" sz="3600" dirty="0" smtClean="0"/>
            </a:br>
            <a:r>
              <a:rPr lang="it-IT" sz="3600" dirty="0" smtClean="0"/>
              <a:t>2. Dati di laboratorio e funzionali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it-IT" dirty="0" smtClean="0"/>
          </a:p>
          <a:p>
            <a:pPr marL="0" indent="0">
              <a:buNone/>
            </a:pPr>
            <a:r>
              <a:rPr lang="it-IT" sz="2600" dirty="0" smtClean="0"/>
              <a:t>Accurata valutazione/monitoraggio dell’emocromo completo:</a:t>
            </a:r>
          </a:p>
          <a:p>
            <a:pPr lvl="1"/>
            <a:r>
              <a:rPr lang="it-IT" sz="2600" dirty="0"/>
              <a:t>Il valore limite di </a:t>
            </a:r>
            <a:r>
              <a:rPr lang="it-IT" sz="2600" dirty="0" err="1"/>
              <a:t>Hb</a:t>
            </a:r>
            <a:r>
              <a:rPr lang="it-IT" sz="2600" dirty="0"/>
              <a:t>:</a:t>
            </a:r>
          </a:p>
          <a:p>
            <a:pPr lvl="2"/>
            <a:r>
              <a:rPr lang="it-IT" sz="2600" dirty="0"/>
              <a:t>Donna </a:t>
            </a:r>
            <a:r>
              <a:rPr lang="it-IT" sz="2600" dirty="0" smtClean="0"/>
              <a:t>11,5/11 </a:t>
            </a:r>
            <a:r>
              <a:rPr lang="it-IT" sz="2600" dirty="0"/>
              <a:t>gr/</a:t>
            </a:r>
            <a:r>
              <a:rPr lang="it-IT" sz="2600" dirty="0" err="1"/>
              <a:t>dL</a:t>
            </a:r>
            <a:r>
              <a:rPr lang="it-IT" sz="2600" dirty="0"/>
              <a:t> (se trait talassemico)</a:t>
            </a:r>
          </a:p>
          <a:p>
            <a:pPr lvl="2"/>
            <a:r>
              <a:rPr lang="it-IT" sz="2600" dirty="0"/>
              <a:t>Uomo </a:t>
            </a:r>
            <a:r>
              <a:rPr lang="it-IT" sz="2600" dirty="0" smtClean="0"/>
              <a:t>12,5/12 </a:t>
            </a:r>
            <a:r>
              <a:rPr lang="it-IT" sz="2600" dirty="0"/>
              <a:t>gr/</a:t>
            </a:r>
            <a:r>
              <a:rPr lang="it-IT" sz="2600" dirty="0" err="1"/>
              <a:t>dL</a:t>
            </a:r>
            <a:r>
              <a:rPr lang="it-IT" sz="2600" dirty="0"/>
              <a:t> (se trait talassemico</a:t>
            </a:r>
            <a:r>
              <a:rPr lang="it-IT" sz="2600" dirty="0" smtClean="0"/>
              <a:t>)</a:t>
            </a:r>
          </a:p>
          <a:p>
            <a:pPr lvl="1"/>
            <a:r>
              <a:rPr lang="it-IT" sz="2600" dirty="0"/>
              <a:t>MCV</a:t>
            </a:r>
          </a:p>
          <a:p>
            <a:pPr lvl="1"/>
            <a:r>
              <a:rPr lang="it-IT" sz="2600" dirty="0"/>
              <a:t>MCH</a:t>
            </a:r>
          </a:p>
          <a:p>
            <a:pPr marL="0" indent="0">
              <a:buNone/>
            </a:pPr>
            <a:r>
              <a:rPr lang="it-IT" sz="2600" dirty="0" smtClean="0"/>
              <a:t>Il valore e l’andamento della </a:t>
            </a:r>
            <a:r>
              <a:rPr lang="it-IT" sz="2600" dirty="0" err="1" smtClean="0"/>
              <a:t>ferritinemia</a:t>
            </a:r>
            <a:endParaRPr lang="it-IT" sz="2600" dirty="0"/>
          </a:p>
          <a:p>
            <a:pPr marL="0" indent="0">
              <a:buNone/>
            </a:pPr>
            <a:r>
              <a:rPr lang="it-IT" sz="2600" dirty="0"/>
              <a:t>Il </a:t>
            </a:r>
            <a:r>
              <a:rPr lang="it-IT" sz="2600" dirty="0" smtClean="0"/>
              <a:t>gruppo </a:t>
            </a:r>
            <a:r>
              <a:rPr lang="it-IT" sz="2600" dirty="0"/>
              <a:t>sanguigno  </a:t>
            </a:r>
            <a:r>
              <a:rPr lang="it-IT" sz="2600" dirty="0" smtClean="0"/>
              <a:t>AB (quale </a:t>
            </a:r>
            <a:r>
              <a:rPr lang="it-IT" sz="2600" i="1" dirty="0" smtClean="0"/>
              <a:t>valore aggiunto</a:t>
            </a:r>
            <a:r>
              <a:rPr lang="it-IT" sz="2600" dirty="0" smtClean="0"/>
              <a:t>)</a:t>
            </a:r>
          </a:p>
          <a:p>
            <a:pPr marL="0" indent="0">
              <a:buNone/>
            </a:pPr>
            <a:r>
              <a:rPr lang="it-IT" sz="2600" dirty="0" smtClean="0"/>
              <a:t>Valutazione/prescrizione della </a:t>
            </a:r>
            <a:r>
              <a:rPr lang="it-IT" sz="2600" dirty="0" err="1" smtClean="0"/>
              <a:t>protidemia</a:t>
            </a:r>
            <a:r>
              <a:rPr lang="it-IT" sz="2600" dirty="0" smtClean="0"/>
              <a:t> e dell’elettroforesi delle sieroproteine (in caso di plasmaferesi intensive)</a:t>
            </a:r>
            <a:endParaRPr lang="it-IT" sz="2600" dirty="0"/>
          </a:p>
          <a:p>
            <a:pPr marL="0" indent="0">
              <a:buNone/>
            </a:pPr>
            <a:endParaRPr lang="it-IT" dirty="0"/>
          </a:p>
          <a:p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>
          <a:xfrm>
            <a:off x="6130834" y="1825625"/>
            <a:ext cx="5686697" cy="4801598"/>
          </a:xfrm>
        </p:spPr>
        <p:txBody>
          <a:bodyPr>
            <a:noAutofit/>
          </a:bodyPr>
          <a:lstStyle/>
          <a:p>
            <a:r>
              <a:rPr lang="it-IT" sz="2400" dirty="0" smtClean="0"/>
              <a:t>Oltre, naturalmente, agli esami di legge associati alla sicurezza infettivologica della donazione per la prevenzione delle malattie infettive trasmissibili e qualificazione biologica degli emocomponenti</a:t>
            </a:r>
          </a:p>
          <a:p>
            <a:r>
              <a:rPr lang="it-IT" sz="2400" dirty="0" smtClean="0"/>
              <a:t>Oltre agli altri esami generali indicati a garanzia della salute del donatore</a:t>
            </a:r>
          </a:p>
          <a:p>
            <a:r>
              <a:rPr lang="it-IT" sz="2400" dirty="0" smtClean="0"/>
              <a:t>Oltre a esami di approfondimento necessari</a:t>
            </a:r>
          </a:p>
          <a:p>
            <a:r>
              <a:rPr lang="it-IT" sz="2400" dirty="0" smtClean="0"/>
              <a:t>Oltre alla visita medica e verifica dei valori pressori e dell’ECG, raccomandato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6379110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709822"/>
          </a:xfrm>
        </p:spPr>
        <p:txBody>
          <a:bodyPr/>
          <a:lstStyle/>
          <a:p>
            <a:r>
              <a:rPr lang="it-IT" dirty="0" smtClean="0"/>
              <a:t>Reazioni avverse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9485" t="39700" r="24524" b="13468"/>
          <a:stretch/>
        </p:blipFill>
        <p:spPr>
          <a:xfrm>
            <a:off x="470262" y="1871560"/>
            <a:ext cx="5077098" cy="4136572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4145280" y="2964487"/>
            <a:ext cx="470264" cy="975359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FF00"/>
              </a:solidFill>
            </a:endParaRPr>
          </a:p>
        </p:txBody>
      </p:sp>
      <p:pic>
        <p:nvPicPr>
          <p:cNvPr id="7" name="Segnaposto contenuto 3"/>
          <p:cNvPicPr>
            <a:picLocks noChangeAspect="1"/>
          </p:cNvPicPr>
          <p:nvPr/>
        </p:nvPicPr>
        <p:blipFill rotWithShape="1">
          <a:blip r:embed="rId3"/>
          <a:srcRect l="39702" t="14883" r="23657"/>
          <a:stretch/>
        </p:blipFill>
        <p:spPr>
          <a:xfrm>
            <a:off x="6468292" y="1527572"/>
            <a:ext cx="4885508" cy="5303520"/>
          </a:xfrm>
          <a:prstGeom prst="rect">
            <a:avLst/>
          </a:prstGeom>
        </p:spPr>
      </p:pic>
      <p:sp>
        <p:nvSpPr>
          <p:cNvPr id="8" name="Ovale 7"/>
          <p:cNvSpPr/>
          <p:nvPr/>
        </p:nvSpPr>
        <p:spPr>
          <a:xfrm>
            <a:off x="8194765" y="2094632"/>
            <a:ext cx="687977" cy="31350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10088879" y="4674938"/>
            <a:ext cx="687977" cy="31350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Ovale 10"/>
          <p:cNvSpPr/>
          <p:nvPr/>
        </p:nvSpPr>
        <p:spPr>
          <a:xfrm>
            <a:off x="10088879" y="1985995"/>
            <a:ext cx="687977" cy="31350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reccia in giù 11"/>
          <p:cNvSpPr/>
          <p:nvPr/>
        </p:nvSpPr>
        <p:spPr>
          <a:xfrm>
            <a:off x="10432867" y="5014574"/>
            <a:ext cx="226401" cy="713016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Ovale 12"/>
          <p:cNvSpPr/>
          <p:nvPr/>
        </p:nvSpPr>
        <p:spPr>
          <a:xfrm>
            <a:off x="10088879" y="6008131"/>
            <a:ext cx="687977" cy="50587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1302184" y="1039651"/>
            <a:ext cx="9206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rgbClr val="C00000"/>
                </a:solidFill>
              </a:rPr>
              <a:t>Reazioni vaso-vagali immediate-sesso femminile-giovane età</a:t>
            </a:r>
            <a:endParaRPr lang="it-IT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2732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Sequestro calcio da citrato?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25625"/>
            <a:ext cx="9202783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dirty="0" smtClean="0"/>
              <a:t>E’ </a:t>
            </a:r>
            <a:r>
              <a:rPr lang="en-US" dirty="0" err="1" smtClean="0"/>
              <a:t>segnalato</a:t>
            </a:r>
            <a:r>
              <a:rPr lang="en-US" dirty="0" smtClean="0"/>
              <a:t> in </a:t>
            </a:r>
            <a:r>
              <a:rPr lang="en-US" dirty="0" err="1" smtClean="0"/>
              <a:t>letteratura</a:t>
            </a:r>
            <a:r>
              <a:rPr lang="en-US" dirty="0" smtClean="0"/>
              <a:t> un </a:t>
            </a:r>
            <a:r>
              <a:rPr lang="en-US" dirty="0" err="1" smtClean="0"/>
              <a:t>possibile</a:t>
            </a:r>
            <a:r>
              <a:rPr lang="en-US" dirty="0" smtClean="0"/>
              <a:t> </a:t>
            </a:r>
            <a:r>
              <a:rPr lang="en-US" dirty="0" err="1" smtClean="0"/>
              <a:t>effetto</a:t>
            </a:r>
            <a:r>
              <a:rPr lang="en-US" dirty="0" smtClean="0"/>
              <a:t> </a:t>
            </a:r>
            <a:r>
              <a:rPr lang="en-US" dirty="0" err="1" smtClean="0"/>
              <a:t>detrimentale</a:t>
            </a:r>
            <a:r>
              <a:rPr lang="en-US" dirty="0" smtClean="0"/>
              <a:t> a </a:t>
            </a:r>
            <a:r>
              <a:rPr lang="en-US" dirty="0" err="1" smtClean="0"/>
              <a:t>lungo</a:t>
            </a:r>
            <a:r>
              <a:rPr lang="en-US" dirty="0" smtClean="0"/>
              <a:t> </a:t>
            </a:r>
            <a:r>
              <a:rPr lang="en-US" dirty="0" err="1" smtClean="0"/>
              <a:t>termine</a:t>
            </a:r>
            <a:r>
              <a:rPr lang="en-US" dirty="0" smtClean="0"/>
              <a:t> di </a:t>
            </a:r>
            <a:r>
              <a:rPr lang="en-US" dirty="0" err="1" smtClean="0"/>
              <a:t>perdita</a:t>
            </a:r>
            <a:r>
              <a:rPr lang="en-US" dirty="0" smtClean="0"/>
              <a:t> di </a:t>
            </a:r>
            <a:r>
              <a:rPr lang="en-US" dirty="0" err="1" smtClean="0"/>
              <a:t>densità</a:t>
            </a:r>
            <a:r>
              <a:rPr lang="en-US" dirty="0" smtClean="0"/>
              <a:t> </a:t>
            </a:r>
            <a:r>
              <a:rPr lang="en-US" dirty="0" err="1" smtClean="0"/>
              <a:t>ossea</a:t>
            </a:r>
            <a:r>
              <a:rPr lang="en-US" dirty="0" smtClean="0"/>
              <a:t> </a:t>
            </a:r>
            <a:r>
              <a:rPr lang="en-US" dirty="0" err="1" smtClean="0"/>
              <a:t>causato</a:t>
            </a:r>
            <a:r>
              <a:rPr lang="en-US" dirty="0" smtClean="0"/>
              <a:t> </a:t>
            </a:r>
            <a:r>
              <a:rPr lang="en-US" dirty="0" err="1" smtClean="0"/>
              <a:t>dall’esposizione</a:t>
            </a:r>
            <a:r>
              <a:rPr lang="en-US" dirty="0" smtClean="0"/>
              <a:t> </a:t>
            </a:r>
            <a:r>
              <a:rPr lang="en-US" dirty="0" err="1" smtClean="0"/>
              <a:t>protratta</a:t>
            </a:r>
            <a:r>
              <a:rPr lang="en-US" dirty="0" smtClean="0"/>
              <a:t> </a:t>
            </a:r>
            <a:r>
              <a:rPr lang="en-US" dirty="0" err="1" smtClean="0"/>
              <a:t>nel</a:t>
            </a:r>
            <a:r>
              <a:rPr lang="en-US" dirty="0" smtClean="0"/>
              <a:t> tempo al </a:t>
            </a:r>
            <a:r>
              <a:rPr lang="en-US" dirty="0" err="1" smtClean="0"/>
              <a:t>citrato</a:t>
            </a:r>
            <a:r>
              <a:rPr lang="en-US" dirty="0" smtClean="0"/>
              <a:t> </a:t>
            </a:r>
            <a:r>
              <a:rPr lang="en-US" dirty="0" err="1" smtClean="0"/>
              <a:t>nei</a:t>
            </a:r>
            <a:r>
              <a:rPr lang="en-US" dirty="0" smtClean="0"/>
              <a:t>  </a:t>
            </a:r>
            <a:r>
              <a:rPr lang="en-US" dirty="0" err="1" smtClean="0"/>
              <a:t>donatori</a:t>
            </a:r>
            <a:r>
              <a:rPr lang="en-US" dirty="0" smtClean="0"/>
              <a:t> e </a:t>
            </a:r>
            <a:r>
              <a:rPr lang="en-US" dirty="0" err="1" smtClean="0"/>
              <a:t>donatrici</a:t>
            </a:r>
            <a:r>
              <a:rPr lang="en-US" dirty="0" smtClean="0"/>
              <a:t> (</a:t>
            </a:r>
            <a:r>
              <a:rPr lang="en-US" dirty="0" err="1" smtClean="0"/>
              <a:t>maggiormente</a:t>
            </a:r>
            <a:r>
              <a:rPr lang="en-US" dirty="0" smtClean="0"/>
              <a:t> a </a:t>
            </a:r>
            <a:r>
              <a:rPr lang="en-US" dirty="0" err="1" smtClean="0"/>
              <a:t>rischio</a:t>
            </a:r>
            <a:r>
              <a:rPr lang="en-US" dirty="0" smtClean="0"/>
              <a:t>) </a:t>
            </a:r>
            <a:r>
              <a:rPr lang="en-US" dirty="0" err="1" smtClean="0"/>
              <a:t>che</a:t>
            </a:r>
            <a:r>
              <a:rPr lang="en-US" dirty="0" smtClean="0"/>
              <a:t> </a:t>
            </a:r>
            <a:r>
              <a:rPr lang="en-US" dirty="0" err="1" smtClean="0"/>
              <a:t>effettuano</a:t>
            </a:r>
            <a:r>
              <a:rPr lang="en-US" dirty="0" smtClean="0"/>
              <a:t> </a:t>
            </a:r>
            <a:r>
              <a:rPr lang="en-US" dirty="0" err="1" smtClean="0"/>
              <a:t>cicli</a:t>
            </a:r>
            <a:r>
              <a:rPr lang="en-US" dirty="0" smtClean="0"/>
              <a:t> </a:t>
            </a:r>
            <a:r>
              <a:rPr lang="en-US" dirty="0" err="1" smtClean="0"/>
              <a:t>intensivi</a:t>
            </a:r>
            <a:r>
              <a:rPr lang="en-US" dirty="0" smtClean="0"/>
              <a:t> di </a:t>
            </a:r>
            <a:r>
              <a:rPr lang="en-US" dirty="0" err="1" smtClean="0"/>
              <a:t>donazione</a:t>
            </a:r>
            <a:r>
              <a:rPr lang="en-US" dirty="0" smtClean="0"/>
              <a:t> in </a:t>
            </a:r>
            <a:r>
              <a:rPr lang="en-US" dirty="0" err="1" smtClean="0"/>
              <a:t>aferesi</a:t>
            </a:r>
            <a:r>
              <a:rPr lang="en-US" dirty="0" smtClean="0"/>
              <a:t>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dirty="0" err="1" smtClean="0"/>
              <a:t>Può</a:t>
            </a:r>
            <a:r>
              <a:rPr lang="en-US" dirty="0" smtClean="0"/>
              <a:t> </a:t>
            </a:r>
            <a:r>
              <a:rPr lang="en-US" dirty="0" err="1" smtClean="0"/>
              <a:t>essere</a:t>
            </a:r>
            <a:r>
              <a:rPr lang="en-US" dirty="0" smtClean="0"/>
              <a:t> </a:t>
            </a:r>
            <a:r>
              <a:rPr lang="en-US" dirty="0" err="1" smtClean="0"/>
              <a:t>indicato</a:t>
            </a:r>
            <a:r>
              <a:rPr lang="en-US" dirty="0" smtClean="0"/>
              <a:t> un </a:t>
            </a:r>
            <a:r>
              <a:rPr lang="en-US" dirty="0" err="1" smtClean="0"/>
              <a:t>controllo</a:t>
            </a:r>
            <a:r>
              <a:rPr lang="en-US" dirty="0" smtClean="0"/>
              <a:t> </a:t>
            </a:r>
            <a:r>
              <a:rPr lang="en-US" dirty="0" err="1" smtClean="0"/>
              <a:t>della</a:t>
            </a:r>
            <a:r>
              <a:rPr lang="en-US" dirty="0" smtClean="0"/>
              <a:t> </a:t>
            </a:r>
            <a:r>
              <a:rPr lang="en-US" dirty="0" err="1" smtClean="0"/>
              <a:t>densità</a:t>
            </a:r>
            <a:r>
              <a:rPr lang="en-US" dirty="0" smtClean="0"/>
              <a:t> </a:t>
            </a:r>
            <a:r>
              <a:rPr lang="en-US" dirty="0" err="1" smtClean="0"/>
              <a:t>minerale</a:t>
            </a:r>
            <a:r>
              <a:rPr lang="en-US" dirty="0" smtClean="0"/>
              <a:t> </a:t>
            </a:r>
            <a:r>
              <a:rPr lang="en-US" dirty="0" err="1" smtClean="0"/>
              <a:t>ossea</a:t>
            </a:r>
            <a:r>
              <a:rPr lang="en-US" dirty="0" smtClean="0"/>
              <a:t>, in </a:t>
            </a:r>
            <a:r>
              <a:rPr lang="en-US" dirty="0" err="1" smtClean="0"/>
              <a:t>particolare</a:t>
            </a:r>
            <a:r>
              <a:rPr lang="en-US" dirty="0" smtClean="0"/>
              <a:t> per le </a:t>
            </a:r>
            <a:r>
              <a:rPr lang="en-US" dirty="0" err="1" smtClean="0"/>
              <a:t>donatrici</a:t>
            </a:r>
            <a:r>
              <a:rPr lang="en-US" dirty="0" smtClean="0"/>
              <a:t>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5441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4372"/>
          </a:xfrm>
        </p:spPr>
        <p:txBody>
          <a:bodyPr>
            <a:normAutofit fontScale="90000"/>
          </a:bodyPr>
          <a:lstStyle/>
          <a:p>
            <a:r>
              <a:rPr lang="it-IT" sz="2800" dirty="0" smtClean="0"/>
              <a:t>Il Medico selezionatore, il medico addetto alla seduta </a:t>
            </a:r>
            <a:r>
              <a:rPr lang="it-IT" sz="2800" dirty="0" err="1" smtClean="0"/>
              <a:t>plasmaferetica</a:t>
            </a:r>
            <a:r>
              <a:rPr lang="it-IT" sz="2800" dirty="0" smtClean="0"/>
              <a:t>, il personale sanitario di assistenza  devono operare per prevenire gli eventi- reazioni avverse:</a:t>
            </a:r>
            <a:endParaRPr lang="it-IT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18011" y="1323703"/>
            <a:ext cx="5601789" cy="5329645"/>
          </a:xfrm>
        </p:spPr>
        <p:txBody>
          <a:bodyPr>
            <a:normAutofit fontScale="25000" lnSpcReduction="20000"/>
          </a:bodyPr>
          <a:lstStyle/>
          <a:p>
            <a:endParaRPr lang="it-IT" dirty="0" smtClean="0"/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Prevenire/trattare le reazioni vaso-vagali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Prevenire/trattare le reazioni da citrato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Accurata valutazione degli accessi venosi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Esecuzione di </a:t>
            </a:r>
            <a:r>
              <a:rPr lang="it-IT" sz="6400" dirty="0" err="1" smtClean="0"/>
              <a:t>venipuntura</a:t>
            </a:r>
            <a:r>
              <a:rPr lang="it-IT" sz="6400" dirty="0" smtClean="0"/>
              <a:t> di qualità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Formazione del personale sanitario addetto alla </a:t>
            </a:r>
            <a:r>
              <a:rPr lang="it-IT" sz="6400" dirty="0" err="1" smtClean="0"/>
              <a:t>venipuntura</a:t>
            </a:r>
            <a:endParaRPr lang="it-IT" sz="6400" dirty="0" smtClean="0"/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Valutazione delle condizioni pressorie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Valutazione della giovane età e dello stato emozionale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Mantenimento dell’idratazione ed evitare l’ipoglicemia (leggera colazione)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Anamnesi </a:t>
            </a:r>
            <a:r>
              <a:rPr lang="it-IT" sz="6400" dirty="0"/>
              <a:t>clinica e </a:t>
            </a:r>
            <a:r>
              <a:rPr lang="it-IT" sz="6400" dirty="0" smtClean="0"/>
              <a:t>storia </a:t>
            </a:r>
            <a:r>
              <a:rPr lang="it-IT" sz="6400" dirty="0"/>
              <a:t>di reazioni avverse </a:t>
            </a:r>
            <a:r>
              <a:rPr lang="it-IT" sz="6400" dirty="0" smtClean="0"/>
              <a:t>precedenti o di tendenza spontanea alla lipotimia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Individuare i primi sintomi da citrato intervenendo tempestivamente</a:t>
            </a:r>
            <a:endParaRPr lang="it-IT" sz="6400" dirty="0"/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Verificare la </a:t>
            </a:r>
            <a:r>
              <a:rPr lang="it-IT" sz="6400" dirty="0" err="1" smtClean="0"/>
              <a:t>compliance</a:t>
            </a:r>
            <a:r>
              <a:rPr lang="it-IT" sz="6400" dirty="0" smtClean="0"/>
              <a:t> e il gradimento </a:t>
            </a:r>
            <a:r>
              <a:rPr lang="it-IT" sz="6400" dirty="0"/>
              <a:t>alla tipologia di </a:t>
            </a:r>
            <a:r>
              <a:rPr lang="it-IT" sz="6400" dirty="0" smtClean="0"/>
              <a:t>donazione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Fornire garanzia di una donazione in ambiente tranquillo e confortevole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smtClean="0"/>
              <a:t>Fornire </a:t>
            </a:r>
            <a:r>
              <a:rPr lang="it-IT" sz="6400" dirty="0"/>
              <a:t>g</a:t>
            </a:r>
            <a:r>
              <a:rPr lang="it-IT" sz="6400" dirty="0" smtClean="0"/>
              <a:t>aranzia di intervento sanitario sicuro e competente: formazione specifica per il trattamento delle reazioni avverse</a:t>
            </a:r>
          </a:p>
          <a:p>
            <a:pPr>
              <a:buClr>
                <a:srgbClr val="C00000"/>
              </a:buClr>
              <a:buFont typeface="Courier New" panose="02070309020205020404" pitchFamily="49" charset="0"/>
              <a:buChar char="o"/>
            </a:pPr>
            <a:r>
              <a:rPr lang="it-IT" sz="6400" dirty="0" err="1" smtClean="0"/>
              <a:t>Follow</a:t>
            </a:r>
            <a:r>
              <a:rPr lang="it-IT" sz="6400" dirty="0" smtClean="0"/>
              <a:t> up della donatrice/donatore</a:t>
            </a:r>
          </a:p>
          <a:p>
            <a:pPr marL="0" indent="0">
              <a:buNone/>
            </a:pPr>
            <a:endParaRPr lang="it-IT" sz="6400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019800" y="1550126"/>
            <a:ext cx="5005251" cy="2978332"/>
          </a:xfrm>
          <a:ln w="38100">
            <a:solidFill>
              <a:srgbClr val="C00000"/>
            </a:solidFill>
          </a:ln>
        </p:spPr>
        <p:txBody>
          <a:bodyPr>
            <a:noAutofit/>
          </a:bodyPr>
          <a:lstStyle/>
          <a:p>
            <a:r>
              <a:rPr lang="it-IT" sz="2400" dirty="0" smtClean="0"/>
              <a:t>Una reazione avversa può costituire una brutta esperienza e scoraggiare il ritorno della donatrice/donatore specialmente alla prima donazione</a:t>
            </a:r>
          </a:p>
          <a:p>
            <a:r>
              <a:rPr lang="it-IT" sz="2400" dirty="0" smtClean="0"/>
              <a:t>Può venire compromessa l’opera di motivazione e  fidelizzazione</a:t>
            </a:r>
          </a:p>
          <a:p>
            <a:r>
              <a:rPr lang="it-IT" sz="2400" dirty="0" smtClean="0"/>
              <a:t>Possono essere scoraggiati anche altri donatori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192566" y="5016138"/>
            <a:ext cx="49021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Valutazione molto attenta della donatrice/donatore che ha patito una reazione avversa</a:t>
            </a:r>
            <a:endParaRPr lang="it-IT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129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823426" y="258067"/>
            <a:ext cx="10515600" cy="635908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Autosufficienza plasma 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1"/>
          </p:nvPr>
        </p:nvSpPr>
        <p:spPr>
          <a:xfrm>
            <a:off x="715424" y="1008253"/>
            <a:ext cx="5181600" cy="4351338"/>
          </a:xfrm>
        </p:spPr>
        <p:txBody>
          <a:bodyPr>
            <a:normAutofit fontScale="85000" lnSpcReduction="20000"/>
          </a:bodyPr>
          <a:lstStyle/>
          <a:p>
            <a:r>
              <a:rPr lang="it-IT" dirty="0">
                <a:solidFill>
                  <a:srgbClr val="C00000"/>
                </a:solidFill>
              </a:rPr>
              <a:t>D</a:t>
            </a:r>
            <a:r>
              <a:rPr lang="it-IT" dirty="0" smtClean="0">
                <a:solidFill>
                  <a:srgbClr val="C00000"/>
                </a:solidFill>
              </a:rPr>
              <a:t>onazione </a:t>
            </a:r>
            <a:r>
              <a:rPr lang="it-IT" dirty="0">
                <a:solidFill>
                  <a:srgbClr val="C00000"/>
                </a:solidFill>
              </a:rPr>
              <a:t>volontaria, periodica, responsabile, anonima e </a:t>
            </a:r>
            <a:r>
              <a:rPr lang="it-IT" dirty="0" smtClean="0">
                <a:solidFill>
                  <a:srgbClr val="C00000"/>
                </a:solidFill>
              </a:rPr>
              <a:t>gratuita (non remunerata) </a:t>
            </a:r>
            <a:r>
              <a:rPr lang="it-IT" dirty="0">
                <a:solidFill>
                  <a:srgbClr val="C00000"/>
                </a:solidFill>
              </a:rPr>
              <a:t>del sangue e dei suoi </a:t>
            </a:r>
            <a:r>
              <a:rPr lang="it-IT" dirty="0" smtClean="0">
                <a:solidFill>
                  <a:srgbClr val="C00000"/>
                </a:solidFill>
              </a:rPr>
              <a:t>componenti</a:t>
            </a:r>
            <a:r>
              <a:rPr lang="it-IT" dirty="0" smtClean="0"/>
              <a:t>. </a:t>
            </a:r>
          </a:p>
          <a:p>
            <a:r>
              <a:rPr lang="it-IT" dirty="0" smtClean="0"/>
              <a:t>Obiettivi di sicurezza trasfusionale garantiti dal Sistema Trasfusionale Nazionale e relativa normativa che stabiliscono </a:t>
            </a:r>
            <a:r>
              <a:rPr lang="it-IT" dirty="0" smtClean="0">
                <a:solidFill>
                  <a:srgbClr val="C00000"/>
                </a:solidFill>
              </a:rPr>
              <a:t>criteri univoci di selezione e controllo.</a:t>
            </a:r>
          </a:p>
          <a:p>
            <a:r>
              <a:rPr lang="it-IT" dirty="0" smtClean="0"/>
              <a:t>Sistema di produzione nazionale  degli emoderivati e </a:t>
            </a:r>
            <a:r>
              <a:rPr lang="it-IT" dirty="0" smtClean="0">
                <a:solidFill>
                  <a:srgbClr val="C00000"/>
                </a:solidFill>
              </a:rPr>
              <a:t>restituzione economicamente equa </a:t>
            </a:r>
            <a:r>
              <a:rPr lang="it-IT" dirty="0" smtClean="0"/>
              <a:t>alle Aziende sanitarie grazie alla modalità di produzione e acquisizione in conto-lavorazione.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6230517" y="1008253"/>
            <a:ext cx="5181600" cy="4351338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/>
              <a:t>Non ancora raggiunta l’autosufficienza per tutti gli emoderivati (</a:t>
            </a:r>
            <a:r>
              <a:rPr lang="it-IT" i="1" dirty="0" smtClean="0"/>
              <a:t>drivers</a:t>
            </a:r>
            <a:r>
              <a:rPr lang="it-IT" dirty="0" smtClean="0"/>
              <a:t>: immunoglobuline e albumina)</a:t>
            </a:r>
          </a:p>
          <a:p>
            <a:r>
              <a:rPr lang="it-IT" dirty="0" smtClean="0"/>
              <a:t>Necessario l’incremento della produzione di plasma fino al raggiungimento dell’</a:t>
            </a:r>
            <a:r>
              <a:rPr lang="it-IT" dirty="0">
                <a:latin typeface="TimesNewRomanPSMT"/>
              </a:rPr>
              <a:t> indice </a:t>
            </a:r>
            <a:r>
              <a:rPr lang="it-IT" dirty="0" smtClean="0">
                <a:latin typeface="TimesNewRomanPSMT"/>
              </a:rPr>
              <a:t>di conferimento </a:t>
            </a:r>
            <a:r>
              <a:rPr lang="it-IT" dirty="0">
                <a:latin typeface="TimesNewRomanPSMT"/>
              </a:rPr>
              <a:t>di oltre 18 kg per 1.000 unità </a:t>
            </a:r>
            <a:r>
              <a:rPr lang="it-IT" dirty="0" smtClean="0">
                <a:latin typeface="TimesNewRomanPSMT"/>
              </a:rPr>
              <a:t>di popolazione (contro i circa 15 Kg attuali) per ottenere l’indipendenza dal mercato estero</a:t>
            </a:r>
            <a:endParaRPr lang="it-IT" dirty="0"/>
          </a:p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715424" y="5238738"/>
            <a:ext cx="10761151" cy="954107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it-IT" sz="2800" dirty="0" smtClean="0"/>
              <a:t>Incremento della raccolta del plasma e appropriatezza dell’utilizzo clinico</a:t>
            </a:r>
          </a:p>
          <a:p>
            <a:r>
              <a:rPr lang="it-IT" sz="2800" dirty="0" smtClean="0"/>
              <a:t>                    Rimodulazione della raccolta di sangue intero</a:t>
            </a:r>
            <a:endParaRPr lang="it-IT" sz="28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3697017" y="6256402"/>
            <a:ext cx="4528932" cy="523220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it-IT" sz="2800" dirty="0" smtClean="0"/>
              <a:t>Programmi e progetti dedicati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5975089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55617" y="334649"/>
            <a:ext cx="10515600" cy="1325563"/>
          </a:xfrm>
        </p:spPr>
        <p:txBody>
          <a:bodyPr>
            <a:noAutofit/>
          </a:bodyPr>
          <a:lstStyle/>
          <a:p>
            <a:r>
              <a:rPr lang="it-IT" sz="2800" dirty="0"/>
              <a:t>Il Medico </a:t>
            </a:r>
            <a:r>
              <a:rPr lang="it-IT" sz="2800" dirty="0" smtClean="0"/>
              <a:t>selezionatore ed il personale sanitario addetto: </a:t>
            </a:r>
            <a:r>
              <a:rPr lang="it-IT" sz="2800" dirty="0"/>
              <a:t>elementi di </a:t>
            </a:r>
            <a:r>
              <a:rPr lang="it-IT" sz="2800" dirty="0" smtClean="0"/>
              <a:t>attenzione</a:t>
            </a:r>
            <a:r>
              <a:rPr lang="it-IT" sz="2800" dirty="0">
                <a:solidFill>
                  <a:prstClr val="black"/>
                </a:solidFill>
              </a:rPr>
              <a:t> nell’indirizzo della donatrice</a:t>
            </a:r>
            <a:r>
              <a:rPr lang="it-IT" sz="2800" dirty="0" smtClean="0"/>
              <a:t> </a:t>
            </a:r>
            <a:r>
              <a:rPr lang="it-IT" sz="2800" dirty="0"/>
              <a:t>verso la </a:t>
            </a:r>
            <a:r>
              <a:rPr lang="it-IT" sz="2800" dirty="0" smtClean="0"/>
              <a:t>plasmaferesi </a:t>
            </a:r>
            <a:br>
              <a:rPr lang="it-IT" sz="2800" dirty="0" smtClean="0"/>
            </a:br>
            <a:r>
              <a:rPr lang="it-IT" sz="2800" dirty="0" smtClean="0"/>
              <a:t>3. Elementi di personalizzazione e</a:t>
            </a:r>
            <a:r>
              <a:rPr lang="it-IT" sz="2800" dirty="0"/>
              <a:t> </a:t>
            </a:r>
            <a:r>
              <a:rPr lang="it-IT" sz="2800" dirty="0" smtClean="0"/>
              <a:t>logistico-organizzativi  </a:t>
            </a:r>
            <a:endParaRPr lang="it-IT" sz="2800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141789" y="2181612"/>
            <a:ext cx="5549537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it-IT" b="1" dirty="0" smtClean="0">
              <a:solidFill>
                <a:srgbClr val="C00000"/>
              </a:solidFill>
            </a:endParaRPr>
          </a:p>
          <a:p>
            <a:pPr marL="285750" indent="-285750"/>
            <a:r>
              <a:rPr lang="it-IT" sz="3200" dirty="0" smtClean="0"/>
              <a:t>Consigli e indicazioni (</a:t>
            </a:r>
            <a:r>
              <a:rPr lang="it-IT" sz="3200" i="1" dirty="0" err="1" smtClean="0"/>
              <a:t>Counselling</a:t>
            </a:r>
            <a:r>
              <a:rPr lang="it-IT" sz="3200" dirty="0" smtClean="0"/>
              <a:t>), in base all’anamnesi raccolta,  per gli opportuni accorgimenti sanitari o pertinenti alle abitudini, attività e stili di vita.</a:t>
            </a:r>
          </a:p>
          <a:p>
            <a:pPr marL="285750" indent="-285750"/>
            <a:r>
              <a:rPr lang="it-IT" sz="3200" dirty="0" smtClean="0"/>
              <a:t>Confronto col MMG per eventuali provvedimenti diagnostici o terapeutici , ex. per la correzione dell’anemia ed il mantenimento stabile di tale correzione.</a:t>
            </a:r>
          </a:p>
          <a:p>
            <a:pPr marL="285750" indent="-285750"/>
            <a:r>
              <a:rPr lang="it-IT" sz="3200" dirty="0" smtClean="0"/>
              <a:t>Spiegazione alla donatrice delle proposte sul tipo di donazione più opportuna e confacente.</a:t>
            </a:r>
          </a:p>
          <a:p>
            <a:pPr marL="285750" indent="-285750"/>
            <a:r>
              <a:rPr lang="it-IT" sz="3200" dirty="0" smtClean="0"/>
              <a:t>Indirizzo verso la donazione di plasmaferesi come unica modalità o in alternanza al sangue intero, pianificando le tempistiche di chiamata.</a:t>
            </a:r>
          </a:p>
          <a:p>
            <a:pPr marL="285750" indent="-285750"/>
            <a:r>
              <a:rPr lang="it-IT" sz="3200" dirty="0" smtClean="0"/>
              <a:t>Valutazione, nel corso dell’attività </a:t>
            </a:r>
            <a:r>
              <a:rPr lang="it-IT" sz="3200" dirty="0" err="1" smtClean="0"/>
              <a:t>donazionale</a:t>
            </a:r>
            <a:r>
              <a:rPr lang="it-IT" sz="3200" dirty="0" smtClean="0"/>
              <a:t>, dell’eventuale verificarsi o ripetersi di reazioni-eventi avversi, anche lievi.</a:t>
            </a:r>
            <a:endParaRPr lang="it-IT" sz="3200" dirty="0"/>
          </a:p>
        </p:txBody>
      </p:sp>
      <p:sp>
        <p:nvSpPr>
          <p:cNvPr id="7" name="Segnaposto contenuto 6"/>
          <p:cNvSpPr>
            <a:spLocks noGrp="1"/>
          </p:cNvSpPr>
          <p:nvPr>
            <p:ph sz="half" idx="2"/>
          </p:nvPr>
        </p:nvSpPr>
        <p:spPr>
          <a:xfrm>
            <a:off x="6320076" y="2346864"/>
            <a:ext cx="5181600" cy="3966850"/>
          </a:xfrm>
        </p:spPr>
        <p:txBody>
          <a:bodyPr>
            <a:normAutofit fontScale="62500" lnSpcReduction="20000"/>
          </a:bodyPr>
          <a:lstStyle/>
          <a:p>
            <a:pPr marL="285750" indent="-285750"/>
            <a:r>
              <a:rPr lang="it-IT" dirty="0" smtClean="0"/>
              <a:t>Garantire lo svolgimento </a:t>
            </a:r>
            <a:r>
              <a:rPr lang="it-IT" dirty="0"/>
              <a:t>agile dell’iter e del flusso delle donazioni nella seduta, secondo un percorso predefinito, senza lunghe attese o </a:t>
            </a:r>
            <a:r>
              <a:rPr lang="it-IT" dirty="0" smtClean="0"/>
              <a:t>lentezze </a:t>
            </a:r>
            <a:r>
              <a:rPr lang="it-IT" dirty="0"/>
              <a:t>operative</a:t>
            </a:r>
          </a:p>
          <a:p>
            <a:pPr marL="285750" indent="-285750"/>
            <a:r>
              <a:rPr lang="it-IT" dirty="0" smtClean="0"/>
              <a:t>Assistenza durante tutta  </a:t>
            </a:r>
            <a:r>
              <a:rPr lang="it-IT" dirty="0"/>
              <a:t>la seduta di donazione</a:t>
            </a:r>
          </a:p>
          <a:p>
            <a:pPr marL="285750" indent="-285750"/>
            <a:r>
              <a:rPr lang="it-IT" dirty="0"/>
              <a:t>Accurato </a:t>
            </a:r>
            <a:r>
              <a:rPr lang="it-IT" dirty="0" err="1"/>
              <a:t>follow</a:t>
            </a:r>
            <a:r>
              <a:rPr lang="it-IT" dirty="0"/>
              <a:t> up</a:t>
            </a:r>
          </a:p>
          <a:p>
            <a:pPr marL="285750" indent="-285750"/>
            <a:r>
              <a:rPr lang="it-IT" dirty="0"/>
              <a:t>Verifica del gradimento della procedura</a:t>
            </a:r>
          </a:p>
          <a:p>
            <a:pPr marL="285750" indent="-285750"/>
            <a:r>
              <a:rPr lang="it-IT" dirty="0" smtClean="0"/>
              <a:t>Fornire i riferimenti di </a:t>
            </a:r>
            <a:r>
              <a:rPr lang="it-IT" dirty="0"/>
              <a:t>comunicazione </a:t>
            </a:r>
            <a:r>
              <a:rPr lang="it-IT" dirty="0" smtClean="0"/>
              <a:t>per </a:t>
            </a:r>
            <a:r>
              <a:rPr lang="it-IT" dirty="0"/>
              <a:t>eventuali </a:t>
            </a:r>
            <a:r>
              <a:rPr lang="it-IT" dirty="0" smtClean="0"/>
              <a:t>reciproche informazioni </a:t>
            </a:r>
            <a:r>
              <a:rPr lang="it-IT" dirty="0"/>
              <a:t>successive, sanitarie ed organizzative</a:t>
            </a:r>
          </a:p>
          <a:p>
            <a:pPr marL="285750" indent="-285750"/>
            <a:r>
              <a:rPr lang="it-IT" dirty="0" smtClean="0"/>
              <a:t>Valutare con la donatrice  </a:t>
            </a:r>
            <a:r>
              <a:rPr lang="it-IT" dirty="0"/>
              <a:t>la disponibilità entro giornate o fasce orarie preferenziali </a:t>
            </a:r>
          </a:p>
          <a:p>
            <a:pPr marL="285750" indent="-285750"/>
            <a:r>
              <a:rPr lang="it-IT" dirty="0"/>
              <a:t>Indirizzare </a:t>
            </a:r>
            <a:r>
              <a:rPr lang="it-IT" dirty="0" smtClean="0"/>
              <a:t>la donatrice presso </a:t>
            </a:r>
            <a:r>
              <a:rPr lang="it-IT" dirty="0"/>
              <a:t>la sede di prelievo più </a:t>
            </a:r>
            <a:r>
              <a:rPr lang="it-IT" dirty="0" smtClean="0"/>
              <a:t>adatta </a:t>
            </a:r>
            <a:r>
              <a:rPr lang="it-IT" dirty="0"/>
              <a:t>rispetto al domicilio o al luogo di lavoro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8" name="Rettangolo 7"/>
          <p:cNvSpPr/>
          <p:nvPr/>
        </p:nvSpPr>
        <p:spPr>
          <a:xfrm>
            <a:off x="1918775" y="1733521"/>
            <a:ext cx="86651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err="1" smtClean="0">
                <a:solidFill>
                  <a:srgbClr val="C00000"/>
                </a:solidFill>
              </a:rPr>
              <a:t>Fornire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</a:rPr>
              <a:t>alla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</a:rPr>
              <a:t>donatrice</a:t>
            </a:r>
            <a:r>
              <a:rPr lang="en-US" sz="2400" b="1" dirty="0" smtClean="0">
                <a:solidFill>
                  <a:srgbClr val="C00000"/>
                </a:solidFill>
              </a:rPr>
              <a:t> un </a:t>
            </a:r>
            <a:r>
              <a:rPr lang="en-US" sz="2400" b="1" dirty="0" err="1" smtClean="0">
                <a:solidFill>
                  <a:srgbClr val="C00000"/>
                </a:solidFill>
              </a:rPr>
              <a:t>servizio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</a:rPr>
              <a:t>ed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</a:rPr>
              <a:t>un’assistenza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</a:rPr>
              <a:t>mirati</a:t>
            </a:r>
            <a:r>
              <a:rPr lang="en-US" sz="2400" b="1" dirty="0" smtClean="0">
                <a:solidFill>
                  <a:srgbClr val="C00000"/>
                </a:solidFill>
              </a:rPr>
              <a:t> di </a:t>
            </a:r>
            <a:r>
              <a:rPr lang="en-US" sz="2400" b="1" dirty="0" err="1" smtClean="0">
                <a:solidFill>
                  <a:srgbClr val="C00000"/>
                </a:solidFill>
              </a:rPr>
              <a:t>qualità</a:t>
            </a:r>
            <a:endParaRPr lang="it-IT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6537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7829006" y="452212"/>
            <a:ext cx="4188823" cy="653778"/>
          </a:xfrm>
        </p:spPr>
        <p:txBody>
          <a:bodyPr>
            <a:noAutofit/>
          </a:bodyPr>
          <a:lstStyle/>
          <a:p>
            <a:r>
              <a:rPr lang="it-IT" sz="2800" b="1" dirty="0" smtClean="0"/>
              <a:t>La donazione differita </a:t>
            </a:r>
            <a:r>
              <a:rPr lang="it-IT" sz="2800" dirty="0" smtClean="0"/>
              <a:t>risultati regionali</a:t>
            </a:r>
            <a:endParaRPr lang="it-IT" sz="2800" dirty="0"/>
          </a:p>
        </p:txBody>
      </p:sp>
      <p:pic>
        <p:nvPicPr>
          <p:cNvPr id="7" name="Segnaposto contenuto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2845" t="7878" r="28319" b="17071"/>
          <a:stretch/>
        </p:blipFill>
        <p:spPr>
          <a:xfrm>
            <a:off x="332014" y="113212"/>
            <a:ext cx="7228114" cy="6635932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7715796" y="1379883"/>
            <a:ext cx="430203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it-IT" dirty="0">
                <a:latin typeface="Calibri" panose="020F0502020204030204" pitchFamily="34" charset="0"/>
              </a:rPr>
              <a:t>Nei grafici la linea blu continua rappresenta l’andamento della percentuale complessiva dei donatori del gruppo (“prima donazione differita” o “prima donazione non differita”), che nell’anno tornano a donare. </a:t>
            </a:r>
          </a:p>
          <a:p>
            <a:r>
              <a:rPr lang="it-IT" b="1" dirty="0">
                <a:latin typeface="Calibri" panose="020F0502020204030204" pitchFamily="34" charset="0"/>
              </a:rPr>
              <a:t>La percentuale di “ritorno” è costantemente circa doppia nel gruppo dei donatori che hanno effettuato la prima donazione con modalità “differita”. 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7715796" y="4392334"/>
            <a:ext cx="4102582" cy="830997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Ove ben praticata, </a:t>
            </a:r>
          </a:p>
          <a:p>
            <a:r>
              <a:rPr lang="it-IT" sz="2400" b="1" dirty="0" smtClean="0"/>
              <a:t>la donazione differita funziona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18297795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5136" y="223084"/>
            <a:ext cx="10515600" cy="836658"/>
          </a:xfrm>
        </p:spPr>
        <p:txBody>
          <a:bodyPr>
            <a:normAutofit/>
          </a:bodyPr>
          <a:lstStyle/>
          <a:p>
            <a:pPr>
              <a:buClr>
                <a:srgbClr val="C00000"/>
              </a:buClr>
            </a:pPr>
            <a:r>
              <a:rPr lang="it-IT" sz="3600" dirty="0" smtClean="0"/>
              <a:t>La donazione differita</a:t>
            </a:r>
            <a:r>
              <a:rPr lang="it-IT" sz="3600" dirty="0"/>
              <a:t> </a:t>
            </a:r>
            <a:r>
              <a:rPr lang="it-IT" sz="3600" dirty="0" smtClean="0"/>
              <a:t>per la donatrice di plasmaferesi</a:t>
            </a:r>
            <a:endParaRPr lang="it-IT" sz="3600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>
          <a:xfrm>
            <a:off x="60040" y="1434031"/>
            <a:ext cx="5871416" cy="30623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it-IT" sz="2400" dirty="0" smtClean="0"/>
              <a:t>La donazione differita calza in modo ottimale per la </a:t>
            </a:r>
            <a:r>
              <a:rPr lang="it-IT" sz="2400" dirty="0" smtClean="0">
                <a:solidFill>
                  <a:srgbClr val="C00000"/>
                </a:solidFill>
              </a:rPr>
              <a:t>programmazione</a:t>
            </a:r>
            <a:r>
              <a:rPr lang="it-IT" sz="2400" dirty="0" smtClean="0"/>
              <a:t> della plasmaferesi, agevolando tutti gli accorgimenti necessari per la </a:t>
            </a:r>
            <a:r>
              <a:rPr lang="it-IT" sz="2400" dirty="0" smtClean="0">
                <a:solidFill>
                  <a:srgbClr val="C00000"/>
                </a:solidFill>
              </a:rPr>
              <a:t>preliminare valutazione di idoneità </a:t>
            </a:r>
            <a:r>
              <a:rPr lang="it-IT" sz="2400" dirty="0" smtClean="0"/>
              <a:t>della donatrice/donatore, rispondendo ai </a:t>
            </a:r>
            <a:r>
              <a:rPr lang="it-IT" sz="2400" dirty="0" smtClean="0">
                <a:solidFill>
                  <a:srgbClr val="C00000"/>
                </a:solidFill>
              </a:rPr>
              <a:t>requisiti ed alle esigenze sanitarie ed organizzative più specifiche che caratterizzano in particolare la donatrice </a:t>
            </a:r>
            <a:r>
              <a:rPr lang="it-IT" sz="2400" dirty="0" smtClean="0"/>
              <a:t>:</a:t>
            </a:r>
            <a:endParaRPr lang="it-IT" sz="2400" dirty="0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975920" y="1087697"/>
            <a:ext cx="5902402" cy="5591777"/>
          </a:xfrm>
        </p:spPr>
        <p:txBody>
          <a:bodyPr>
            <a:noAutofit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it-IT" sz="1800" dirty="0" smtClean="0"/>
              <a:t>valutazione </a:t>
            </a:r>
            <a:r>
              <a:rPr lang="it-IT" sz="1800" dirty="0"/>
              <a:t>clinica </a:t>
            </a:r>
            <a:r>
              <a:rPr lang="it-IT" sz="1800" u="sng" dirty="0" smtClean="0"/>
              <a:t>preliminare</a:t>
            </a:r>
            <a:r>
              <a:rPr lang="it-IT" sz="1800" dirty="0" smtClean="0"/>
              <a:t> delle </a:t>
            </a:r>
            <a:r>
              <a:rPr lang="it-IT" sz="1800" dirty="0"/>
              <a:t>condizioni </a:t>
            </a:r>
            <a:r>
              <a:rPr lang="it-IT" sz="1800" dirty="0" smtClean="0"/>
              <a:t>generali, dei </a:t>
            </a:r>
            <a:r>
              <a:rPr lang="it-IT" sz="1800" dirty="0"/>
              <a:t>requisiti </a:t>
            </a:r>
            <a:r>
              <a:rPr lang="it-IT" sz="1800" dirty="0" smtClean="0"/>
              <a:t>fisici e degli esami di laboratorio che preferenzialmente indirizzino verso la miglior tipologia di donazione, con particolare attenzione verso i programmi di  plasmaferesi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it-IT" sz="1800" dirty="0" smtClean="0"/>
              <a:t>individuazione </a:t>
            </a:r>
            <a:r>
              <a:rPr lang="it-IT" sz="1800" dirty="0"/>
              <a:t>di fattori di rischio, </a:t>
            </a:r>
            <a:r>
              <a:rPr lang="it-IT" sz="1800" dirty="0" smtClean="0"/>
              <a:t>degli stili di vita </a:t>
            </a:r>
            <a:r>
              <a:rPr lang="it-IT" sz="1800" dirty="0"/>
              <a:t>e comportamentali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it-IT" sz="1800" dirty="0" smtClean="0"/>
              <a:t>individuazione </a:t>
            </a:r>
            <a:r>
              <a:rPr lang="it-IT" sz="1800" dirty="0"/>
              <a:t>di patologie </a:t>
            </a:r>
            <a:r>
              <a:rPr lang="it-IT" sz="1800" dirty="0" smtClean="0"/>
              <a:t>e indirizzo terapeutico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it-IT" sz="1800" dirty="0" smtClean="0"/>
              <a:t>valutazione delle condizioni ambientali, sociali, organizzative, lavorative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it-IT" sz="1800" dirty="0" smtClean="0"/>
              <a:t>Indirizzo della </a:t>
            </a:r>
            <a:r>
              <a:rPr lang="it-IT" sz="1800" dirty="0"/>
              <a:t>donatrice/donatore </a:t>
            </a:r>
            <a:r>
              <a:rPr lang="it-IT" sz="1800" dirty="0" smtClean="0"/>
              <a:t>verso la sede di prelievo più confacente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it-IT" sz="1800" dirty="0" smtClean="0"/>
              <a:t>Spiegazioni adatte, risposta alle domande, risoluzione di dubbi e timori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it-IT" sz="1800" dirty="0" smtClean="0"/>
              <a:t>Maggior tempo, per la donatrice, per valutare il proprio intento verso la nuova tipologia di donazione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q"/>
            </a:pPr>
            <a:r>
              <a:rPr lang="it-IT" sz="1800" dirty="0" smtClean="0"/>
              <a:t>programmazione ottimale della prima donazione di plasmaferesi  differita ottimizzando la prenotazione con disponibilità e tempi personali della donatrice.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61109" y="4561367"/>
            <a:ext cx="5669279" cy="196977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/>
              <a:t>Incentivo alla donatrice per: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acquisizione di fiducia/consapevolezza/motivazione/partecipazione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garanzia di sicurezza sanitaria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disponibilità del sistema sanitario</a:t>
            </a:r>
          </a:p>
          <a:p>
            <a:r>
              <a:rPr lang="it-IT" sz="3200" dirty="0" smtClean="0"/>
              <a:t>            </a:t>
            </a:r>
            <a:r>
              <a:rPr lang="it-IT" sz="3200" b="1" dirty="0" smtClean="0">
                <a:solidFill>
                  <a:srgbClr val="C00000"/>
                </a:solidFill>
              </a:rPr>
              <a:t>FIDELIZZAZIONE</a:t>
            </a:r>
          </a:p>
        </p:txBody>
      </p:sp>
      <p:sp>
        <p:nvSpPr>
          <p:cNvPr id="3" name="Freccia a destra 2"/>
          <p:cNvSpPr/>
          <p:nvPr/>
        </p:nvSpPr>
        <p:spPr>
          <a:xfrm>
            <a:off x="5284578" y="3709852"/>
            <a:ext cx="798358" cy="4846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0414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669654"/>
          </a:xfrm>
        </p:spPr>
        <p:txBody>
          <a:bodyPr>
            <a:normAutofit/>
          </a:bodyPr>
          <a:lstStyle/>
          <a:p>
            <a:r>
              <a:rPr lang="it-IT" sz="4000" dirty="0" smtClean="0"/>
              <a:t>Alcuni miglioramenti operativi pratici</a:t>
            </a:r>
            <a:endParaRPr lang="it-IT" sz="4000" dirty="0"/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>
          <a:xfrm>
            <a:off x="839786" y="1034779"/>
            <a:ext cx="5157787" cy="823912"/>
          </a:xfrm>
        </p:spPr>
        <p:txBody>
          <a:bodyPr anchor="ctr"/>
          <a:lstStyle/>
          <a:p>
            <a:pPr algn="ctr"/>
            <a:r>
              <a:rPr lang="it-IT" dirty="0" smtClean="0">
                <a:solidFill>
                  <a:srgbClr val="C00000"/>
                </a:solidFill>
              </a:rPr>
              <a:t>Strumenti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2"/>
          </p:nvPr>
        </p:nvSpPr>
        <p:spPr>
          <a:xfrm>
            <a:off x="644435" y="1927316"/>
            <a:ext cx="5353138" cy="407289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it-IT" b="1" dirty="0" smtClean="0"/>
              <a:t>Software</a:t>
            </a:r>
          </a:p>
          <a:p>
            <a:r>
              <a:rPr lang="it-IT" dirty="0" smtClean="0"/>
              <a:t>Un software unico, maneggevole ed efficiente, da cui estrarre agevolmente dati statistici di sintesi che possano indirizzare, valutare, correggere l’attività. Conoscenza dell’uso del software.</a:t>
            </a:r>
            <a:endParaRPr lang="it-IT" dirty="0"/>
          </a:p>
          <a:p>
            <a:pPr marL="0" indent="0">
              <a:buNone/>
            </a:pPr>
            <a:r>
              <a:rPr lang="it-IT" b="1" dirty="0" smtClean="0"/>
              <a:t>Emoglobinometri</a:t>
            </a:r>
          </a:p>
          <a:p>
            <a:r>
              <a:rPr lang="it-IT" dirty="0" smtClean="0"/>
              <a:t>controllo statistico sull’andamento dell’</a:t>
            </a:r>
            <a:r>
              <a:rPr lang="it-IT" dirty="0" err="1" smtClean="0"/>
              <a:t>Hb</a:t>
            </a:r>
            <a:r>
              <a:rPr lang="it-IT" dirty="0" smtClean="0"/>
              <a:t> da </a:t>
            </a:r>
            <a:r>
              <a:rPr lang="it-IT" dirty="0" err="1" smtClean="0"/>
              <a:t>digitopuntura</a:t>
            </a:r>
            <a:r>
              <a:rPr lang="it-IT" dirty="0" smtClean="0"/>
              <a:t>  dell’ UDR confrontato con il risultato parallelo dell’</a:t>
            </a:r>
            <a:r>
              <a:rPr lang="it-IT" dirty="0" err="1" smtClean="0"/>
              <a:t>Hb</a:t>
            </a:r>
            <a:r>
              <a:rPr lang="it-IT" dirty="0" smtClean="0"/>
              <a:t> </a:t>
            </a:r>
            <a:r>
              <a:rPr lang="it-IT" dirty="0" err="1" smtClean="0"/>
              <a:t>emocitometrica</a:t>
            </a:r>
            <a:r>
              <a:rPr lang="it-IT" dirty="0" smtClean="0"/>
              <a:t>.</a:t>
            </a:r>
          </a:p>
          <a:p>
            <a:r>
              <a:rPr lang="it-IT" dirty="0" smtClean="0"/>
              <a:t>Manutenzione regolare degli emoglobinometri e controllo di qualità sulla taratura.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3"/>
          </p:nvPr>
        </p:nvSpPr>
        <p:spPr>
          <a:xfrm>
            <a:off x="6172200" y="1103404"/>
            <a:ext cx="5183188" cy="823912"/>
          </a:xfrm>
        </p:spPr>
        <p:txBody>
          <a:bodyPr anchor="ctr"/>
          <a:lstStyle/>
          <a:p>
            <a:pPr algn="ctr"/>
            <a:r>
              <a:rPr lang="it-IT" dirty="0" smtClean="0">
                <a:solidFill>
                  <a:srgbClr val="C00000"/>
                </a:solidFill>
              </a:rPr>
              <a:t>Il polso sull’UDR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4" name="Segnaposto contenuto 3"/>
          <p:cNvSpPr>
            <a:spLocks noGrp="1"/>
          </p:cNvSpPr>
          <p:nvPr>
            <p:ph sz="quarter" idx="4"/>
          </p:nvPr>
        </p:nvSpPr>
        <p:spPr>
          <a:xfrm>
            <a:off x="6172200" y="2008687"/>
            <a:ext cx="5410200" cy="419181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it-IT" dirty="0"/>
              <a:t>V</a:t>
            </a:r>
            <a:r>
              <a:rPr lang="it-IT" dirty="0" smtClean="0"/>
              <a:t>alutazione </a:t>
            </a:r>
            <a:r>
              <a:rPr lang="it-IT" dirty="0"/>
              <a:t>d’insieme </a:t>
            </a:r>
            <a:r>
              <a:rPr lang="it-IT" dirty="0" smtClean="0"/>
              <a:t>della popolazione dei donatori afferenti all’UDR :</a:t>
            </a:r>
          </a:p>
          <a:p>
            <a:r>
              <a:rPr lang="it-IT" dirty="0" smtClean="0"/>
              <a:t>Revisione degli esami di laboratorio dei donatori</a:t>
            </a:r>
          </a:p>
          <a:p>
            <a:r>
              <a:rPr lang="it-IT" dirty="0" smtClean="0"/>
              <a:t>Applicazione rigorosa dei requisiti di qualità:</a:t>
            </a:r>
          </a:p>
          <a:p>
            <a:pPr lvl="1"/>
            <a:r>
              <a:rPr lang="it-IT" dirty="0" smtClean="0"/>
              <a:t>Revisione delle non conformità</a:t>
            </a:r>
          </a:p>
          <a:p>
            <a:pPr lvl="1"/>
            <a:r>
              <a:rPr lang="it-IT" dirty="0" smtClean="0"/>
              <a:t>Revisione delle reazioni avverse</a:t>
            </a:r>
          </a:p>
          <a:p>
            <a:r>
              <a:rPr lang="it-IT" dirty="0"/>
              <a:t>Revisione </a:t>
            </a:r>
            <a:r>
              <a:rPr lang="it-IT" dirty="0" smtClean="0"/>
              <a:t>statistica ed analitica delle </a:t>
            </a:r>
            <a:r>
              <a:rPr lang="it-IT" dirty="0"/>
              <a:t>sospensioni e richiamata dei donatori </a:t>
            </a:r>
            <a:r>
              <a:rPr lang="it-IT" dirty="0" smtClean="0"/>
              <a:t>temporaneamente sospesi</a:t>
            </a:r>
          </a:p>
          <a:p>
            <a:r>
              <a:rPr lang="it-IT" dirty="0" smtClean="0"/>
              <a:t>Revisione dei donatori sospesi o poco frequenti: analisi delle cause e motivazioni. </a:t>
            </a:r>
            <a:r>
              <a:rPr lang="it-IT" dirty="0"/>
              <a:t>V</a:t>
            </a:r>
            <a:r>
              <a:rPr lang="it-IT" dirty="0" smtClean="0"/>
              <a:t>i </a:t>
            </a:r>
            <a:r>
              <a:rPr lang="it-IT" dirty="0"/>
              <a:t>si trovano molte donne? Perché? </a:t>
            </a:r>
            <a:endParaRPr lang="it-IT" dirty="0" smtClean="0"/>
          </a:p>
          <a:p>
            <a:r>
              <a:rPr lang="it-IT" dirty="0"/>
              <a:t>R</a:t>
            </a:r>
            <a:r>
              <a:rPr lang="it-IT" dirty="0" smtClean="0"/>
              <a:t>isoluzione di problematiche alla base del mancato ritorno.</a:t>
            </a:r>
          </a:p>
          <a:p>
            <a:pPr marL="0" indent="0">
              <a:buNone/>
            </a:pPr>
            <a:endParaRPr lang="it-IT" dirty="0" smtClean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26368832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29491" y="112578"/>
            <a:ext cx="10515600" cy="801824"/>
          </a:xfrm>
        </p:spPr>
        <p:txBody>
          <a:bodyPr/>
          <a:lstStyle/>
          <a:p>
            <a:r>
              <a:rPr lang="it-IT" dirty="0" smtClean="0"/>
              <a:t>L’Associazione è importante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774" t="31294" r="22899" b="22074"/>
          <a:stretch/>
        </p:blipFill>
        <p:spPr>
          <a:xfrm>
            <a:off x="235132" y="1523931"/>
            <a:ext cx="5965371" cy="3805714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6322423" y="1303129"/>
            <a:ext cx="5712823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/>
              <a:t>Tutto il sistema dell’UDR e dell’Associazione deve operare per garantire il benessere e la continuità della donatrice/ donatore, che coglierà così la condizione di sicurezza e l’attenzione offerte in tutte le fasi del processo di donazione,  restituendo interesse, affezione  e continuità. </a:t>
            </a:r>
            <a:endParaRPr lang="it-IT" sz="2000" dirty="0" smtClean="0"/>
          </a:p>
          <a:p>
            <a:r>
              <a:rPr lang="it-IT" sz="2000" dirty="0"/>
              <a:t>L’importante </a:t>
            </a:r>
            <a:r>
              <a:rPr lang="it-IT" sz="2000" b="1" dirty="0" smtClean="0">
                <a:solidFill>
                  <a:srgbClr val="C00000"/>
                </a:solidFill>
              </a:rPr>
              <a:t>opportunità</a:t>
            </a:r>
            <a:r>
              <a:rPr lang="it-IT" sz="2000" dirty="0" smtClean="0"/>
              <a:t> </a:t>
            </a:r>
            <a:r>
              <a:rPr lang="it-IT" sz="2000" dirty="0"/>
              <a:t>offerta dalla donazione di </a:t>
            </a:r>
            <a:r>
              <a:rPr lang="it-IT" sz="2000" dirty="0" smtClean="0"/>
              <a:t>plasmaferesi valorizza ulteriormente la </a:t>
            </a:r>
            <a:r>
              <a:rPr lang="it-IT" sz="2000" dirty="0"/>
              <a:t>percezione del dono e del ruolo effettivo e responsabilizzato della donatrice/ donatore che offre il suo contributo entro il sistema sanitario.</a:t>
            </a:r>
          </a:p>
          <a:p>
            <a:endParaRPr lang="it-IT" b="1" dirty="0" smtClean="0">
              <a:solidFill>
                <a:srgbClr val="C00000"/>
              </a:solidFill>
            </a:endParaRPr>
          </a:p>
          <a:p>
            <a:r>
              <a:rPr lang="it-IT" sz="2400" b="1" dirty="0" smtClean="0">
                <a:solidFill>
                  <a:srgbClr val="C00000"/>
                </a:solidFill>
              </a:rPr>
              <a:t>La Donatrice </a:t>
            </a:r>
            <a:r>
              <a:rPr lang="it-IT" sz="2400" b="1" dirty="0" err="1" smtClean="0">
                <a:solidFill>
                  <a:srgbClr val="C00000"/>
                </a:solidFill>
              </a:rPr>
              <a:t>pùo</a:t>
            </a:r>
            <a:r>
              <a:rPr lang="it-IT" sz="2400" b="1" dirty="0" smtClean="0">
                <a:solidFill>
                  <a:srgbClr val="C00000"/>
                </a:solidFill>
              </a:rPr>
              <a:t> trovare nel contesto della plasmaferesi  una valorizzazione e  collocazione speciale.</a:t>
            </a:r>
            <a:endParaRPr lang="it-IT" sz="2400" b="1" dirty="0">
              <a:solidFill>
                <a:srgbClr val="C00000"/>
              </a:solidFill>
            </a:endParaRPr>
          </a:p>
        </p:txBody>
      </p:sp>
      <p:sp>
        <p:nvSpPr>
          <p:cNvPr id="5" name="Freccia in giù 4"/>
          <p:cNvSpPr/>
          <p:nvPr/>
        </p:nvSpPr>
        <p:spPr>
          <a:xfrm>
            <a:off x="4833257" y="1976845"/>
            <a:ext cx="484632" cy="97840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128335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idx="1"/>
          </p:nvPr>
        </p:nvSpPr>
        <p:spPr>
          <a:xfrm>
            <a:off x="320040" y="314642"/>
            <a:ext cx="5852159" cy="452437"/>
          </a:xfrm>
        </p:spPr>
        <p:txBody>
          <a:bodyPr anchor="ctr">
            <a:normAutofit/>
          </a:bodyPr>
          <a:lstStyle/>
          <a:p>
            <a:pPr algn="ctr"/>
            <a:r>
              <a:rPr lang="it-IT" sz="1800" dirty="0">
                <a:solidFill>
                  <a:srgbClr val="C00000"/>
                </a:solidFill>
              </a:rPr>
              <a:t>O</a:t>
            </a:r>
            <a:r>
              <a:rPr lang="it-IT" sz="1800" dirty="0" smtClean="0">
                <a:solidFill>
                  <a:srgbClr val="C00000"/>
                </a:solidFill>
              </a:rPr>
              <a:t>rganizzazione e proseliti mirati: un messaggio dedicato</a:t>
            </a:r>
            <a:endParaRPr lang="it-IT" sz="1800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2"/>
          </p:nvPr>
        </p:nvSpPr>
        <p:spPr>
          <a:xfrm>
            <a:off x="69669" y="918293"/>
            <a:ext cx="6320244" cy="5910025"/>
          </a:xfrm>
        </p:spPr>
        <p:txBody>
          <a:bodyPr>
            <a:noAutofit/>
          </a:bodyPr>
          <a:lstStyle/>
          <a:p>
            <a:r>
              <a:rPr lang="it-IT" sz="1600" dirty="0" smtClean="0"/>
              <a:t>Conoscenza della popolazione e bacino dei donatori e delle potenzialità territoriali ove fare azione divulgativa: identificare la donna come sottopopolazione di </a:t>
            </a:r>
            <a:r>
              <a:rPr lang="it-IT" sz="1600" dirty="0"/>
              <a:t>interesse per strategie di </a:t>
            </a:r>
            <a:r>
              <a:rPr lang="it-IT" sz="1600" dirty="0" smtClean="0"/>
              <a:t>comunicazione mirate.  </a:t>
            </a:r>
            <a:r>
              <a:rPr lang="it-IT" sz="1600" b="1" dirty="0" smtClean="0">
                <a:solidFill>
                  <a:srgbClr val="C00000"/>
                </a:solidFill>
              </a:rPr>
              <a:t>Educazione</a:t>
            </a:r>
            <a:r>
              <a:rPr lang="it-IT" sz="1600" b="1" dirty="0">
                <a:solidFill>
                  <a:srgbClr val="C00000"/>
                </a:solidFill>
              </a:rPr>
              <a:t>, proposta ed incoraggiamento verso un diverso tipo di donazione </a:t>
            </a:r>
            <a:r>
              <a:rPr lang="it-IT" sz="1600" dirty="0" smtClean="0"/>
              <a:t>(per modalità</a:t>
            </a:r>
            <a:r>
              <a:rPr lang="it-IT" sz="1600" dirty="0"/>
              <a:t>, durata, frequenza), che non deve apparire problematica ma può presentare </a:t>
            </a:r>
            <a:r>
              <a:rPr lang="it-IT" sz="1600" dirty="0" smtClean="0"/>
              <a:t>anche vantaggi sanitari per la donatrice e ulteriore motivazione del proprio ruolo.</a:t>
            </a:r>
          </a:p>
          <a:p>
            <a:r>
              <a:rPr lang="it-IT" sz="1600" dirty="0" smtClean="0"/>
              <a:t>Valutare </a:t>
            </a:r>
            <a:r>
              <a:rPr lang="it-IT" sz="1600" dirty="0"/>
              <a:t>e comprendere contesti sociali e di comunità, problematiche culturali, multietnicità</a:t>
            </a:r>
            <a:r>
              <a:rPr lang="it-IT" sz="1600" dirty="0" smtClean="0"/>
              <a:t>. Valutazione logistica delle distanze della sede di donazione da casa o dal luogo di lavoro, parcheggi, disponibilità di mezzi pubblici e di trasporto, accessibilità, evidenza nel territorio.</a:t>
            </a:r>
          </a:p>
          <a:p>
            <a:r>
              <a:rPr lang="it-IT" sz="1600" dirty="0" smtClean="0"/>
              <a:t>Indagini </a:t>
            </a:r>
            <a:r>
              <a:rPr lang="it-IT" sz="1600" dirty="0"/>
              <a:t>fra le donatrici entro gruppi di popolazione: identificarne le esigenze attraverso </a:t>
            </a:r>
            <a:r>
              <a:rPr lang="it-IT" sz="1600" dirty="0" smtClean="0"/>
              <a:t>incontri associativi, </a:t>
            </a:r>
            <a:r>
              <a:rPr lang="it-IT" sz="1600" dirty="0"/>
              <a:t>questionari: quali criticità verso la donazione? Quali preferenze</a:t>
            </a:r>
            <a:r>
              <a:rPr lang="it-IT" sz="1600" dirty="0" smtClean="0"/>
              <a:t>? Luoghi di incontro.</a:t>
            </a:r>
            <a:endParaRPr lang="it-IT" sz="1600" dirty="0"/>
          </a:p>
          <a:p>
            <a:r>
              <a:rPr lang="it-IT" sz="1600" dirty="0" smtClean="0"/>
              <a:t>Messaggistica </a:t>
            </a:r>
            <a:r>
              <a:rPr lang="it-IT" sz="1600" dirty="0"/>
              <a:t>e materiale di divulgazione </a:t>
            </a:r>
            <a:r>
              <a:rPr lang="it-IT" sz="1600" dirty="0" smtClean="0"/>
              <a:t>mirati. Contenuti attrattivi. Media ed eventi.</a:t>
            </a:r>
          </a:p>
          <a:p>
            <a:r>
              <a:rPr lang="en-US" sz="1600" dirty="0"/>
              <a:t>Giovani e </a:t>
            </a:r>
            <a:r>
              <a:rPr lang="en-US" sz="1600" dirty="0" err="1" smtClean="0"/>
              <a:t>Scuola</a:t>
            </a:r>
            <a:r>
              <a:rPr lang="en-US" sz="1600" dirty="0" smtClean="0"/>
              <a:t>.</a:t>
            </a:r>
            <a:endParaRPr lang="it-IT" sz="1600" dirty="0" smtClean="0"/>
          </a:p>
          <a:p>
            <a:r>
              <a:rPr lang="en-US" sz="1600" dirty="0" smtClean="0"/>
              <a:t>I “</a:t>
            </a:r>
            <a:r>
              <a:rPr lang="en-US" sz="1600" dirty="0" err="1" smtClean="0"/>
              <a:t>vecchi</a:t>
            </a:r>
            <a:r>
              <a:rPr lang="en-US" sz="1600" dirty="0" smtClean="0"/>
              <a:t>” </a:t>
            </a:r>
            <a:r>
              <a:rPr lang="en-US" sz="1600" dirty="0" err="1" smtClean="0"/>
              <a:t>donatori</a:t>
            </a:r>
            <a:r>
              <a:rPr lang="en-US" sz="1600" dirty="0" smtClean="0"/>
              <a:t> come </a:t>
            </a:r>
            <a:r>
              <a:rPr lang="en-US" sz="1600" dirty="0" err="1" smtClean="0"/>
              <a:t>attori</a:t>
            </a:r>
            <a:r>
              <a:rPr lang="en-US" sz="1600" dirty="0" smtClean="0"/>
              <a:t> di </a:t>
            </a:r>
            <a:r>
              <a:rPr lang="en-US" sz="1600" dirty="0" err="1" smtClean="0"/>
              <a:t>insegnamento</a:t>
            </a:r>
            <a:r>
              <a:rPr lang="en-US" sz="1600" dirty="0" smtClean="0"/>
              <a:t> e </a:t>
            </a:r>
            <a:r>
              <a:rPr lang="en-US" sz="1600" dirty="0" err="1" smtClean="0"/>
              <a:t>divulgazione</a:t>
            </a:r>
            <a:r>
              <a:rPr lang="en-US" sz="1600" dirty="0" smtClean="0"/>
              <a:t>, </a:t>
            </a:r>
            <a:r>
              <a:rPr lang="en-US" sz="1600" dirty="0" err="1" smtClean="0"/>
              <a:t>nella</a:t>
            </a:r>
            <a:r>
              <a:rPr lang="en-US" sz="1600" dirty="0" smtClean="0"/>
              <a:t> </a:t>
            </a:r>
            <a:r>
              <a:rPr lang="en-US" sz="1600" dirty="0" err="1" smtClean="0"/>
              <a:t>società</a:t>
            </a:r>
            <a:r>
              <a:rPr lang="en-US" sz="1600" dirty="0" smtClean="0"/>
              <a:t> e </a:t>
            </a:r>
            <a:r>
              <a:rPr lang="en-US" sz="1600" dirty="0" err="1" smtClean="0"/>
              <a:t>nelle</a:t>
            </a:r>
            <a:r>
              <a:rPr lang="en-US" sz="1600" dirty="0" smtClean="0"/>
              <a:t> </a:t>
            </a:r>
            <a:r>
              <a:rPr lang="en-US" sz="1600" dirty="0" err="1" smtClean="0"/>
              <a:t>famiglie</a:t>
            </a:r>
            <a:r>
              <a:rPr lang="en-US" sz="1600" dirty="0" smtClean="0"/>
              <a:t>.</a:t>
            </a:r>
          </a:p>
          <a:p>
            <a:r>
              <a:rPr lang="en-US" sz="1600" dirty="0" smtClean="0"/>
              <a:t>Partnership con </a:t>
            </a:r>
            <a:r>
              <a:rPr lang="en-US" sz="1600" dirty="0" err="1" smtClean="0"/>
              <a:t>altre</a:t>
            </a:r>
            <a:r>
              <a:rPr lang="en-US" sz="1600" dirty="0" smtClean="0"/>
              <a:t> </a:t>
            </a:r>
            <a:r>
              <a:rPr lang="en-US" sz="1600" dirty="0" err="1"/>
              <a:t>A</a:t>
            </a:r>
            <a:r>
              <a:rPr lang="en-US" sz="1600" dirty="0" err="1" smtClean="0"/>
              <a:t>ssociazioni</a:t>
            </a:r>
            <a:r>
              <a:rPr lang="en-US" sz="1600" dirty="0" smtClean="0"/>
              <a:t>, </a:t>
            </a:r>
            <a:r>
              <a:rPr lang="en-US" sz="1600" dirty="0" err="1" smtClean="0"/>
              <a:t>Organizzazioni</a:t>
            </a:r>
            <a:r>
              <a:rPr lang="en-US" sz="1600" dirty="0" smtClean="0"/>
              <a:t>, </a:t>
            </a:r>
            <a:r>
              <a:rPr lang="en-US" sz="1600" dirty="0" err="1" smtClean="0"/>
              <a:t>Istituzioni</a:t>
            </a:r>
            <a:endParaRPr lang="en-US" sz="1600" dirty="0"/>
          </a:p>
          <a:p>
            <a:r>
              <a:rPr lang="en-US" sz="1600" dirty="0" smtClean="0"/>
              <a:t>Partners </a:t>
            </a:r>
            <a:r>
              <a:rPr lang="en-US" sz="1600" dirty="0"/>
              <a:t>e rete </a:t>
            </a:r>
            <a:r>
              <a:rPr lang="en-US" sz="1600" dirty="0" err="1"/>
              <a:t>nella</a:t>
            </a:r>
            <a:r>
              <a:rPr lang="en-US" sz="1600" dirty="0"/>
              <a:t> </a:t>
            </a:r>
            <a:r>
              <a:rPr lang="en-US" sz="1600" dirty="0" err="1"/>
              <a:t>comunità</a:t>
            </a:r>
            <a:r>
              <a:rPr lang="en-US" sz="1600" dirty="0"/>
              <a:t> </a:t>
            </a:r>
            <a:r>
              <a:rPr lang="en-US" sz="1600" dirty="0" err="1"/>
              <a:t>che</a:t>
            </a:r>
            <a:r>
              <a:rPr lang="en-US" sz="1600" dirty="0"/>
              <a:t> </a:t>
            </a:r>
            <a:r>
              <a:rPr lang="en-US" sz="1600" dirty="0" err="1"/>
              <a:t>agevolino</a:t>
            </a:r>
            <a:r>
              <a:rPr lang="en-US" sz="1600" dirty="0"/>
              <a:t> la donna </a:t>
            </a:r>
            <a:r>
              <a:rPr lang="en-US" sz="1600" dirty="0" err="1"/>
              <a:t>donatrice</a:t>
            </a:r>
            <a:r>
              <a:rPr lang="en-US" sz="1600" dirty="0"/>
              <a:t> (</a:t>
            </a:r>
            <a:r>
              <a:rPr lang="en-US" sz="1600" dirty="0" err="1"/>
              <a:t>servizi</a:t>
            </a:r>
            <a:r>
              <a:rPr lang="en-US" sz="1600" dirty="0"/>
              <a:t>, </a:t>
            </a:r>
            <a:r>
              <a:rPr lang="en-US" sz="1600" dirty="0" err="1"/>
              <a:t>vantaggi</a:t>
            </a:r>
            <a:r>
              <a:rPr lang="en-US" sz="1600" dirty="0"/>
              <a:t>, </a:t>
            </a:r>
            <a:r>
              <a:rPr lang="en-US" sz="1600" dirty="0" err="1" smtClean="0"/>
              <a:t>agevolazioni</a:t>
            </a:r>
            <a:r>
              <a:rPr lang="en-US" sz="1600" dirty="0" smtClean="0"/>
              <a:t> </a:t>
            </a:r>
            <a:r>
              <a:rPr lang="en-US" sz="1600" dirty="0" err="1"/>
              <a:t>territoriali</a:t>
            </a:r>
            <a:r>
              <a:rPr lang="en-US" sz="1600" dirty="0"/>
              <a:t> e </a:t>
            </a:r>
            <a:r>
              <a:rPr lang="en-US" sz="1600" dirty="0" err="1"/>
              <a:t>sanitarie</a:t>
            </a:r>
            <a:r>
              <a:rPr lang="en-US" sz="1600" dirty="0" smtClean="0"/>
              <a:t>)</a:t>
            </a:r>
          </a:p>
        </p:txBody>
      </p:sp>
      <p:sp>
        <p:nvSpPr>
          <p:cNvPr id="6" name="Segnaposto testo 5"/>
          <p:cNvSpPr>
            <a:spLocks noGrp="1"/>
          </p:cNvSpPr>
          <p:nvPr>
            <p:ph type="body" sz="quarter" idx="3"/>
          </p:nvPr>
        </p:nvSpPr>
        <p:spPr>
          <a:xfrm>
            <a:off x="6472643" y="511900"/>
            <a:ext cx="5183188" cy="452437"/>
          </a:xfrm>
        </p:spPr>
        <p:txBody>
          <a:bodyPr anchor="t">
            <a:normAutofit fontScale="92500"/>
          </a:bodyPr>
          <a:lstStyle/>
          <a:p>
            <a:pPr algn="ctr"/>
            <a:r>
              <a:rPr lang="it-IT" dirty="0" smtClean="0">
                <a:solidFill>
                  <a:srgbClr val="C00000"/>
                </a:solidFill>
              </a:rPr>
              <a:t>Selezione, raccolta e </a:t>
            </a:r>
            <a:r>
              <a:rPr lang="it-IT" dirty="0" err="1" smtClean="0">
                <a:solidFill>
                  <a:srgbClr val="C00000"/>
                </a:solidFill>
              </a:rPr>
              <a:t>follow</a:t>
            </a:r>
            <a:r>
              <a:rPr lang="it-IT" dirty="0" smtClean="0">
                <a:solidFill>
                  <a:srgbClr val="C00000"/>
                </a:solidFill>
              </a:rPr>
              <a:t> up: la Qualità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sz="quarter" idx="4"/>
          </p:nvPr>
        </p:nvSpPr>
        <p:spPr>
          <a:xfrm>
            <a:off x="6472643" y="1123407"/>
            <a:ext cx="5580020" cy="535886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 smtClean="0"/>
              <a:t>Presentazione adeguata della </a:t>
            </a:r>
            <a:r>
              <a:rPr lang="it-IT" sz="1800" dirty="0"/>
              <a:t>struttura di prelievo:  </a:t>
            </a:r>
            <a:r>
              <a:rPr lang="it-IT" sz="1800" dirty="0" smtClean="0"/>
              <a:t>sedi</a:t>
            </a:r>
            <a:r>
              <a:rPr lang="it-IT" sz="1800" dirty="0"/>
              <a:t>, giorni ed orari di donazione </a:t>
            </a:r>
            <a:r>
              <a:rPr lang="it-IT" sz="1800" dirty="0" smtClean="0"/>
              <a:t>preferenziali per tipo di donazione. Chiamata efficiente. </a:t>
            </a:r>
            <a:r>
              <a:rPr lang="it-IT" sz="1800" dirty="0"/>
              <a:t>Prenotazione dei donatori </a:t>
            </a:r>
            <a:r>
              <a:rPr lang="it-IT" sz="1800" dirty="0" smtClean="0"/>
              <a:t>per appuntamento su </a:t>
            </a:r>
            <a:r>
              <a:rPr lang="it-IT" sz="1800" dirty="0"/>
              <a:t>seduta pianificata , agile flusso della seduta, operatività sicure ed </a:t>
            </a:r>
            <a:r>
              <a:rPr lang="it-IT" sz="1800" dirty="0" smtClean="0"/>
              <a:t>efficaci.</a:t>
            </a:r>
          </a:p>
          <a:p>
            <a:pPr marL="0" indent="0">
              <a:buNone/>
            </a:pPr>
            <a:r>
              <a:rPr lang="it-IT" sz="1800" dirty="0" smtClean="0"/>
              <a:t>Mantenimento dei Requisiti di Qualità</a:t>
            </a:r>
          </a:p>
          <a:p>
            <a:pPr marL="0" indent="0">
              <a:buNone/>
            </a:pPr>
            <a:r>
              <a:rPr lang="it-IT" sz="1800" b="1" dirty="0">
                <a:solidFill>
                  <a:srgbClr val="C00000"/>
                </a:solidFill>
              </a:rPr>
              <a:t>Personale</a:t>
            </a:r>
            <a:r>
              <a:rPr lang="it-IT" sz="1800" dirty="0"/>
              <a:t> formato, </a:t>
            </a:r>
            <a:r>
              <a:rPr lang="it-IT" sz="1800" b="1" dirty="0" smtClean="0">
                <a:solidFill>
                  <a:srgbClr val="C00000"/>
                </a:solidFill>
              </a:rPr>
              <a:t>sufficiente</a:t>
            </a:r>
            <a:r>
              <a:rPr lang="it-IT" sz="1800" dirty="0" smtClean="0"/>
              <a:t>, competente </a:t>
            </a:r>
            <a:r>
              <a:rPr lang="it-IT" sz="1800" dirty="0"/>
              <a:t>ed </a:t>
            </a:r>
            <a:r>
              <a:rPr lang="it-IT" sz="1800" dirty="0" smtClean="0"/>
              <a:t>esperto</a:t>
            </a:r>
          </a:p>
          <a:p>
            <a:pPr marL="0" indent="0">
              <a:buNone/>
            </a:pPr>
            <a:r>
              <a:rPr lang="it-IT" sz="1800" dirty="0" smtClean="0"/>
              <a:t>Indirizzo verso una </a:t>
            </a:r>
            <a:r>
              <a:rPr lang="it-IT" sz="1800" b="1" dirty="0" smtClean="0">
                <a:solidFill>
                  <a:srgbClr val="C00000"/>
                </a:solidFill>
              </a:rPr>
              <a:t>scelta guidata</a:t>
            </a:r>
            <a:r>
              <a:rPr lang="it-IT" sz="1800" dirty="0" smtClean="0"/>
              <a:t>, diversificata e personalizzata verso le </a:t>
            </a:r>
            <a:r>
              <a:rPr lang="it-IT" sz="1800" dirty="0"/>
              <a:t>modalità </a:t>
            </a:r>
            <a:r>
              <a:rPr lang="it-IT" sz="1800" dirty="0" smtClean="0"/>
              <a:t>e tempistiche più adatte </a:t>
            </a:r>
            <a:r>
              <a:rPr lang="it-IT" sz="1800" dirty="0"/>
              <a:t>di </a:t>
            </a:r>
            <a:r>
              <a:rPr lang="it-IT" sz="1800" dirty="0" smtClean="0"/>
              <a:t>donazione, in </a:t>
            </a:r>
            <a:r>
              <a:rPr lang="it-IT" sz="1800" dirty="0"/>
              <a:t>base alle esigenze dichiarate </a:t>
            </a:r>
            <a:r>
              <a:rPr lang="it-IT" sz="1800" dirty="0" smtClean="0"/>
              <a:t>dalla donatrice e </a:t>
            </a:r>
            <a:r>
              <a:rPr lang="it-IT" sz="1800" b="1" dirty="0">
                <a:solidFill>
                  <a:srgbClr val="C00000"/>
                </a:solidFill>
              </a:rPr>
              <a:t>la selezione sanitaria più </a:t>
            </a:r>
            <a:r>
              <a:rPr lang="it-IT" sz="1800" b="1" dirty="0" smtClean="0">
                <a:solidFill>
                  <a:srgbClr val="C00000"/>
                </a:solidFill>
              </a:rPr>
              <a:t>opportuna.</a:t>
            </a:r>
          </a:p>
          <a:p>
            <a:pPr marL="0" indent="0">
              <a:buNone/>
            </a:pPr>
            <a:r>
              <a:rPr lang="it-IT" sz="1800" b="1" dirty="0" smtClean="0">
                <a:solidFill>
                  <a:srgbClr val="C00000"/>
                </a:solidFill>
              </a:rPr>
              <a:t>Gestione clinica </a:t>
            </a:r>
            <a:r>
              <a:rPr lang="it-IT" sz="1800" dirty="0" smtClean="0"/>
              <a:t>attenta: individuare ed indirizzare le potenziali donatrici più adatte alla plasmaferesi.</a:t>
            </a:r>
          </a:p>
          <a:p>
            <a:pPr marL="0" indent="0">
              <a:buNone/>
            </a:pPr>
            <a:r>
              <a:rPr lang="it-IT" sz="1800" dirty="0" smtClean="0"/>
              <a:t>Raccolta documentata e valutata della </a:t>
            </a:r>
            <a:r>
              <a:rPr lang="it-IT" sz="1800" b="1" dirty="0">
                <a:solidFill>
                  <a:srgbClr val="C00000"/>
                </a:solidFill>
              </a:rPr>
              <a:t>soddisfazione</a:t>
            </a:r>
            <a:r>
              <a:rPr lang="it-IT" sz="1800" dirty="0"/>
              <a:t> </a:t>
            </a:r>
            <a:r>
              <a:rPr lang="it-IT" sz="1800" dirty="0" smtClean="0"/>
              <a:t>della donatrice/ donatore che, se ottenuta,  </a:t>
            </a:r>
            <a:r>
              <a:rPr lang="it-IT" sz="1800" dirty="0"/>
              <a:t>ne mantiene fiducia e </a:t>
            </a:r>
            <a:r>
              <a:rPr lang="it-IT" sz="1800" dirty="0" smtClean="0"/>
              <a:t>attività, genera </a:t>
            </a:r>
            <a:r>
              <a:rPr lang="it-IT" sz="1800" dirty="0"/>
              <a:t>a sua volta </a:t>
            </a:r>
            <a:r>
              <a:rPr lang="it-IT" sz="1800" dirty="0" smtClean="0"/>
              <a:t>proseliti</a:t>
            </a:r>
            <a:r>
              <a:rPr lang="it-IT" sz="1800" dirty="0"/>
              <a:t> </a:t>
            </a:r>
            <a:r>
              <a:rPr lang="it-IT" sz="1800" dirty="0" smtClean="0"/>
              <a:t>e contribuisce ad individuare sia le  criticità che gli elementi positivi.</a:t>
            </a:r>
          </a:p>
        </p:txBody>
      </p:sp>
      <p:sp>
        <p:nvSpPr>
          <p:cNvPr id="7" name="Rettangolo 6"/>
          <p:cNvSpPr/>
          <p:nvPr/>
        </p:nvSpPr>
        <p:spPr>
          <a:xfrm>
            <a:off x="1743891" y="5848532"/>
            <a:ext cx="88566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4982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889363" y="365124"/>
            <a:ext cx="10515600" cy="793115"/>
          </a:xfrm>
        </p:spPr>
        <p:txBody>
          <a:bodyPr>
            <a:normAutofit/>
          </a:bodyPr>
          <a:lstStyle/>
          <a:p>
            <a:r>
              <a:rPr lang="it-IT" sz="4000" dirty="0" smtClean="0"/>
              <a:t>Miglioramenti e prospettive: </a:t>
            </a:r>
            <a:r>
              <a:rPr lang="it-IT" sz="4000" b="1" dirty="0" smtClean="0">
                <a:solidFill>
                  <a:srgbClr val="C00000"/>
                </a:solidFill>
              </a:rPr>
              <a:t>la Casa di Comunità</a:t>
            </a:r>
            <a:endParaRPr lang="it-IT" sz="4000" b="1" dirty="0">
              <a:solidFill>
                <a:srgbClr val="C0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79465" y="1319348"/>
            <a:ext cx="5947954" cy="5342710"/>
          </a:xfrm>
        </p:spPr>
        <p:txBody>
          <a:bodyPr>
            <a:noAutofit/>
          </a:bodyPr>
          <a:lstStyle/>
          <a:p>
            <a:r>
              <a:rPr lang="it-IT" sz="1600" dirty="0" smtClean="0"/>
              <a:t>INCENTIVI alla plasmaferesi legati al tempo, la sanità, la cura dei bambini….il giorno di riposo ed i problemi legati al lavoro interinale</a:t>
            </a:r>
          </a:p>
          <a:p>
            <a:r>
              <a:rPr lang="it-IT" sz="1600" dirty="0" smtClean="0"/>
              <a:t>LOGISTICA e INFRASTRUTTURE: una sede di selezione e donazione  accogliente, efficiente e ben inserita nel territorio può aiutare a fare la differenza</a:t>
            </a:r>
          </a:p>
          <a:p>
            <a:r>
              <a:rPr lang="it-IT" sz="1600" dirty="0" smtClean="0"/>
              <a:t>LE CASE DI COMUNITÀ potrebbero essere le sedi adatte per fornire servizi sulla sanità, specialmente nella prevenzione, locali, apparecchiature, servizi , personale</a:t>
            </a:r>
          </a:p>
          <a:p>
            <a:pPr marL="0" indent="0">
              <a:buNone/>
            </a:pPr>
            <a:r>
              <a:rPr lang="it-IT" sz="1600" dirty="0" smtClean="0"/>
              <a:t>Strutturare le case di Comunità come polo di prevenzione e come polo di donazione</a:t>
            </a:r>
          </a:p>
          <a:p>
            <a:pPr marL="0" indent="0">
              <a:buNone/>
            </a:pPr>
            <a:r>
              <a:rPr lang="it-IT" sz="1600" dirty="0" smtClean="0"/>
              <a:t>Ed anche di …informazione, attrattività, accoglienza verso la donazione</a:t>
            </a:r>
          </a:p>
          <a:p>
            <a:pPr marL="0" indent="0">
              <a:buNone/>
            </a:pPr>
            <a:r>
              <a:rPr lang="it-IT" sz="1600" dirty="0" smtClean="0"/>
              <a:t>Le Case di Comunità potrebbero essere la sede che ospita le Associazioni per presentare la donazione di sangue, plasma, sangue placentare, tessuti, </a:t>
            </a:r>
            <a:r>
              <a:rPr lang="it-IT" sz="1600" dirty="0" err="1" smtClean="0"/>
              <a:t>etc</a:t>
            </a:r>
            <a:r>
              <a:rPr lang="it-IT" sz="1600" dirty="0" smtClean="0"/>
              <a:t>…</a:t>
            </a:r>
          </a:p>
          <a:p>
            <a:pPr marL="0" indent="0">
              <a:buNone/>
            </a:pPr>
            <a:r>
              <a:rPr lang="it-IT" sz="1600" dirty="0" smtClean="0"/>
              <a:t>Presso le Case di Comunità potrebbero trovarsi gli spazio per sedi di donazione organizzativamente e tecnicamente adeguate rispetto ai requisiti di legge, preservando, almeno in parte, le Associazioni  dall’attività diretta di raccolta (UDR) – impegnativa , difficile-stressante- che distoglie l’attenzione dallo specifico ruolo associativo.</a:t>
            </a:r>
            <a:endParaRPr lang="it-IT" sz="1600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2"/>
          </p:nvPr>
        </p:nvSpPr>
        <p:spPr>
          <a:xfrm>
            <a:off x="6215743" y="1637211"/>
            <a:ext cx="5619206" cy="5094513"/>
          </a:xfrm>
        </p:spPr>
        <p:txBody>
          <a:bodyPr>
            <a:normAutofit fontScale="47500" lnSpcReduction="20000"/>
          </a:bodyPr>
          <a:lstStyle/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4400" dirty="0" smtClean="0"/>
              <a:t>RIPROGETTAZIONE TERRITORIALE dei </a:t>
            </a:r>
            <a:r>
              <a:rPr lang="it-IT" sz="4400" dirty="0"/>
              <a:t>centri </a:t>
            </a:r>
            <a:r>
              <a:rPr lang="it-IT" sz="4400" dirty="0" smtClean="0"/>
              <a:t>di raccolta con la finalità di ottimizzazione </a:t>
            </a:r>
            <a:r>
              <a:rPr lang="it-IT" sz="4400" dirty="0"/>
              <a:t>dei processi operativi </a:t>
            </a:r>
            <a:r>
              <a:rPr lang="it-IT" sz="4400" dirty="0" smtClean="0"/>
              <a:t>, </a:t>
            </a:r>
            <a:r>
              <a:rPr lang="it-IT" sz="4400" dirty="0"/>
              <a:t>organizzativi </a:t>
            </a:r>
            <a:r>
              <a:rPr lang="it-IT" sz="4400" dirty="0" smtClean="0"/>
              <a:t>e logistici per rendere </a:t>
            </a:r>
            <a:r>
              <a:rPr lang="it-IT" sz="4400" dirty="0"/>
              <a:t>più </a:t>
            </a:r>
            <a:r>
              <a:rPr lang="it-IT" sz="4400" dirty="0" smtClean="0"/>
              <a:t>efficiente ed efficace  </a:t>
            </a:r>
            <a:r>
              <a:rPr lang="it-IT" sz="4400" dirty="0"/>
              <a:t>la raccolta di </a:t>
            </a:r>
            <a:r>
              <a:rPr lang="it-IT" sz="4400" dirty="0" smtClean="0"/>
              <a:t>plasma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4400" dirty="0" smtClean="0"/>
              <a:t>PROGRAMMAZIONE –PIANIFICAZIONE sicura e chiara (giornate o fasce orarie dedicate)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4400" dirty="0" smtClean="0"/>
              <a:t>Valorizzazione </a:t>
            </a:r>
            <a:r>
              <a:rPr lang="it-IT" sz="4400" dirty="0"/>
              <a:t>delle </a:t>
            </a:r>
            <a:r>
              <a:rPr lang="it-IT" sz="4400" dirty="0" smtClean="0"/>
              <a:t>COMPETENZE INFERMIERISTICHE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4400" dirty="0" smtClean="0"/>
              <a:t>STAFF </a:t>
            </a:r>
            <a:r>
              <a:rPr lang="it-IT" sz="4400" dirty="0"/>
              <a:t>formato, stabile, sufficiente, intercambiabile, adeguato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4400" dirty="0"/>
              <a:t>APPARECCHIATURE: rapida implementazione delle gare </a:t>
            </a:r>
            <a:r>
              <a:rPr lang="it-IT" sz="4400" dirty="0" smtClean="0"/>
              <a:t>regionali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4400" dirty="0" smtClean="0"/>
              <a:t>Stretta interrelazione coi MMG</a:t>
            </a:r>
          </a:p>
          <a:p>
            <a:pPr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it-IT" sz="4400" dirty="0" smtClean="0"/>
              <a:t>RUOLO ATTIVO DEL VOLONTARIO ASSOCIATIVO, sanitario e non sanitario, in diretta partecipazione col personale istituzionale (ASST). </a:t>
            </a:r>
            <a:endParaRPr lang="it-IT" sz="1600" dirty="0" smtClean="0"/>
          </a:p>
        </p:txBody>
      </p:sp>
      <p:sp>
        <p:nvSpPr>
          <p:cNvPr id="2" name="Freccia in giù 1"/>
          <p:cNvSpPr/>
          <p:nvPr/>
        </p:nvSpPr>
        <p:spPr>
          <a:xfrm>
            <a:off x="8473875" y="1001485"/>
            <a:ext cx="484632" cy="635725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842150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/>
          <a:srcRect l="19072" t="18384" r="39714" b="25703"/>
          <a:stretch/>
        </p:blipFill>
        <p:spPr>
          <a:xfrm>
            <a:off x="592183" y="1767841"/>
            <a:ext cx="6035040" cy="3692434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88612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La sede di prelievo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7280367" y="1767841"/>
            <a:ext cx="478218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Confortevole</a:t>
            </a:r>
          </a:p>
          <a:p>
            <a:r>
              <a:rPr lang="it-IT" sz="2400" dirty="0"/>
              <a:t>Facilmente </a:t>
            </a:r>
            <a:r>
              <a:rPr lang="it-IT" sz="2400" dirty="0" smtClean="0"/>
              <a:t>accessibile</a:t>
            </a:r>
          </a:p>
          <a:p>
            <a:r>
              <a:rPr lang="it-IT" sz="2400" dirty="0" smtClean="0"/>
              <a:t>Qualificata nei requisiti</a:t>
            </a:r>
          </a:p>
          <a:p>
            <a:r>
              <a:rPr lang="it-IT" sz="2400" dirty="0" smtClean="0"/>
              <a:t>Qualificata nell’assistenza</a:t>
            </a:r>
          </a:p>
          <a:p>
            <a:r>
              <a:rPr lang="it-IT" sz="2400" dirty="0" smtClean="0"/>
              <a:t>Accogliente</a:t>
            </a:r>
          </a:p>
          <a:p>
            <a:r>
              <a:rPr lang="it-IT" sz="2400" dirty="0" smtClean="0"/>
              <a:t>Efficace</a:t>
            </a:r>
          </a:p>
          <a:p>
            <a:r>
              <a:rPr lang="it-IT" sz="2400" dirty="0" smtClean="0"/>
              <a:t>Efficiente</a:t>
            </a:r>
          </a:p>
          <a:p>
            <a:r>
              <a:rPr lang="it-IT" sz="2400" dirty="0" smtClean="0"/>
              <a:t>Inserita in un bacino territoriale di afferenza</a:t>
            </a:r>
          </a:p>
          <a:p>
            <a:r>
              <a:rPr lang="it-IT" sz="2400" dirty="0" smtClean="0"/>
              <a:t>Allocata presso la Casa di Comunità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247325" y="5726669"/>
            <a:ext cx="2434384" cy="6463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it-IT" sz="3600" b="1" dirty="0" smtClean="0">
                <a:solidFill>
                  <a:srgbClr val="C00000"/>
                </a:solidFill>
              </a:rPr>
              <a:t>AVIS + ASST</a:t>
            </a:r>
            <a:endParaRPr lang="it-IT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755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67915" y="264555"/>
            <a:ext cx="7350720" cy="4130448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7623138" y="1233459"/>
            <a:ext cx="4439586" cy="1384995"/>
          </a:xfrm>
          <a:prstGeom prst="rect">
            <a:avLst/>
          </a:prstGeom>
          <a:noFill/>
          <a:ln w="57150">
            <a:solidFill>
              <a:srgbClr val="E05083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b="1" dirty="0" smtClean="0">
                <a:solidFill>
                  <a:srgbClr val="C00000"/>
                </a:solidFill>
              </a:rPr>
              <a:t>Centro Nazionale Sangue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b="1" dirty="0" smtClean="0">
                <a:solidFill>
                  <a:srgbClr val="C00000"/>
                </a:solidFill>
              </a:rPr>
              <a:t>Ministero della Salute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2800" b="1" dirty="0" smtClean="0">
                <a:solidFill>
                  <a:srgbClr val="C00000"/>
                </a:solidFill>
              </a:rPr>
              <a:t>Associazioni di Donatori</a:t>
            </a:r>
            <a:endParaRPr lang="it-IT" sz="2800" b="1" dirty="0">
              <a:solidFill>
                <a:srgbClr val="C0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7746824" y="337520"/>
            <a:ext cx="21718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rgbClr val="C00000"/>
                </a:solidFill>
              </a:rPr>
              <a:t>Ottobre 2024</a:t>
            </a:r>
            <a:endParaRPr lang="it-IT" sz="2800" b="1" dirty="0">
              <a:solidFill>
                <a:srgbClr val="C0000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001486" y="5059680"/>
            <a:ext cx="1024280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Indagare </a:t>
            </a:r>
            <a:r>
              <a:rPr lang="it-IT" dirty="0"/>
              <a:t>le ragioni che portano le italiane </a:t>
            </a:r>
            <a:r>
              <a:rPr lang="it-IT" dirty="0" smtClean="0"/>
              <a:t>(33%) a </a:t>
            </a:r>
            <a:r>
              <a:rPr lang="it-IT" dirty="0"/>
              <a:t>donare meno rispetto alle donne di altri paesi </a:t>
            </a:r>
            <a:r>
              <a:rPr lang="it-IT" dirty="0" smtClean="0"/>
              <a:t>europei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Identificare </a:t>
            </a:r>
            <a:r>
              <a:rPr lang="it-IT" dirty="0"/>
              <a:t>le barriere di impedimento alla </a:t>
            </a:r>
            <a:r>
              <a:rPr lang="it-IT" dirty="0" smtClean="0"/>
              <a:t>donazione</a:t>
            </a: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Sviluppare soluzioni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 smtClean="0"/>
              <a:t>Promuovere la sensibilizzazione</a:t>
            </a:r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042059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257014"/>
            <a:ext cx="10515600" cy="679904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 smtClean="0"/>
              <a:t>Esiti della </a:t>
            </a:r>
            <a:r>
              <a:rPr lang="it-IT" dirty="0" err="1" smtClean="0"/>
              <a:t>Survey</a:t>
            </a:r>
            <a:endParaRPr lang="it-IT" dirty="0"/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8902336"/>
              </p:ext>
            </p:extLst>
          </p:nvPr>
        </p:nvGraphicFramePr>
        <p:xfrm>
          <a:off x="838200" y="1280160"/>
          <a:ext cx="10291354" cy="4963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CasellaDiTesto 2"/>
          <p:cNvSpPr txBox="1"/>
          <p:nvPr/>
        </p:nvSpPr>
        <p:spPr>
          <a:xfrm>
            <a:off x="1706879" y="5373189"/>
            <a:ext cx="3614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/>
              <a:t>3.947 donne over </a:t>
            </a:r>
            <a:r>
              <a:rPr lang="it-IT" sz="2400" b="1" dirty="0" smtClean="0"/>
              <a:t>30 anni</a:t>
            </a:r>
            <a:endParaRPr lang="it-IT" sz="24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838200" y="818495"/>
            <a:ext cx="409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%</a:t>
            </a:r>
            <a:endParaRPr 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279591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 smtClean="0"/>
              <a:t>Ci manca pure la donazione di sangue…</a:t>
            </a:r>
            <a:endParaRPr lang="it-IT" i="1" dirty="0"/>
          </a:p>
        </p:txBody>
      </p:sp>
      <p:graphicFrame>
        <p:nvGraphicFramePr>
          <p:cNvPr id="8" name="Segnaposto contenuto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2071313"/>
              </p:ext>
            </p:extLst>
          </p:nvPr>
        </p:nvGraphicFramePr>
        <p:xfrm>
          <a:off x="339634" y="1468574"/>
          <a:ext cx="11207932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754"/>
                <a:gridCol w="4742589"/>
                <a:gridCol w="4742589"/>
              </a:tblGrid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Tipo di problematica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Motivazioni e situazioni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Interventi concreti</a:t>
                      </a:r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Piano lavorativo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Copertura della giornata. Meno</a:t>
                      </a:r>
                      <a:r>
                        <a:rPr lang="it-IT" baseline="0" dirty="0" smtClean="0"/>
                        <a:t> disponibilità di tempo. Lavoro fragile. Permessi .</a:t>
                      </a:r>
                      <a:endParaRPr lang="it-IT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it-IT" dirty="0" smtClean="0"/>
                    </a:p>
                    <a:p>
                      <a:pPr lvl="0" algn="l"/>
                      <a:r>
                        <a:rPr lang="it-IT" dirty="0" smtClean="0"/>
                        <a:t>Miglioramento del welfare</a:t>
                      </a:r>
                    </a:p>
                    <a:p>
                      <a:pPr lvl="0" algn="l"/>
                      <a:r>
                        <a:rPr lang="it-IT" dirty="0" smtClean="0"/>
                        <a:t>Miglioramento dell’informazione (qualità e diffusione, sedi appropriate)</a:t>
                      </a:r>
                    </a:p>
                    <a:p>
                      <a:pPr lvl="0" algn="l"/>
                      <a:r>
                        <a:rPr lang="it-IT" dirty="0" smtClean="0"/>
                        <a:t>Valorizzazione della motivazione etica</a:t>
                      </a:r>
                    </a:p>
                    <a:p>
                      <a:pPr lvl="0" algn="l"/>
                      <a:r>
                        <a:rPr lang="it-IT" dirty="0" smtClean="0"/>
                        <a:t>Interventi organizzativi presso</a:t>
                      </a:r>
                      <a:r>
                        <a:rPr lang="it-IT" baseline="0" dirty="0" smtClean="0"/>
                        <a:t> le sedi di raccolta</a:t>
                      </a:r>
                    </a:p>
                    <a:p>
                      <a:pPr lvl="0" algn="l"/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Piano sociale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Sovraccarico di multiple attività. Cure e dinamiche familiari. Difficoltà di pianificazione.</a:t>
                      </a:r>
                      <a:endParaRPr lang="it-IT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dirty="0" smtClean="0"/>
                        <a:t>Piano sanitario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Problematiche sanitarie di genere: gravidanza, allattamento, dieta, situazioni carenziali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 smtClean="0"/>
                        <a:t>Restituzione di qualità sanitaria e ripristino della fiducia</a:t>
                      </a:r>
                      <a:endParaRPr lang="it-IT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Rettangolo 1"/>
          <p:cNvSpPr/>
          <p:nvPr/>
        </p:nvSpPr>
        <p:spPr>
          <a:xfrm>
            <a:off x="685800" y="4912146"/>
            <a:ext cx="10515600" cy="1676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donna ha </a:t>
            </a:r>
            <a:r>
              <a:rPr lang="it-I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complessivamente, rispetto all’uomo, 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più attività concomitanti che intrecciano il lavoro, la gestione familiare, le gravidanze e le successive problematiche, che portano a non sobbarcarsi un onere aggiuntivo: in tal senso la donazione è percepita come </a:t>
            </a:r>
            <a:r>
              <a:rPr lang="it-I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un’ulteriore attività impegnativa.</a:t>
            </a:r>
            <a:endParaRPr lang="it-IT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E’ comunque </a:t>
            </a:r>
            <a:r>
              <a:rPr lang="it-I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chiara la connessione alla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sanità, nei confronti della quale l’opinione generale </a:t>
            </a:r>
            <a:r>
              <a:rPr lang="it-I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spesso volge </a:t>
            </a:r>
            <a:r>
              <a:rPr lang="it-IT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 un atteggiamento di timore o di </a:t>
            </a:r>
            <a:r>
              <a:rPr lang="it-IT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diffidenza.</a:t>
            </a:r>
            <a:endParaRPr lang="it-IT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075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4417" y="338493"/>
            <a:ext cx="5448289" cy="842238"/>
          </a:xfrm>
        </p:spPr>
        <p:txBody>
          <a:bodyPr/>
          <a:lstStyle/>
          <a:p>
            <a:r>
              <a:rPr lang="it-IT" dirty="0" smtClean="0"/>
              <a:t>Rapporto ISTISAN 2023</a:t>
            </a:r>
            <a:endParaRPr lang="it-IT" dirty="0"/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833" t="8679" r="25610" b="16671"/>
          <a:stretch/>
        </p:blipFill>
        <p:spPr>
          <a:xfrm>
            <a:off x="145742" y="1180731"/>
            <a:ext cx="5316450" cy="5486399"/>
          </a:xfrm>
          <a:prstGeom prst="rect">
            <a:avLst/>
          </a:prstGeom>
          <a:ln>
            <a:solidFill>
              <a:srgbClr val="E05083"/>
            </a:solidFill>
          </a:ln>
        </p:spPr>
      </p:pic>
      <p:sp>
        <p:nvSpPr>
          <p:cNvPr id="3" name="CasellaDiTesto 2"/>
          <p:cNvSpPr txBox="1"/>
          <p:nvPr/>
        </p:nvSpPr>
        <p:spPr>
          <a:xfrm>
            <a:off x="5539666" y="1328374"/>
            <a:ext cx="43411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% Donatori rispetto alla popolazione residente</a:t>
            </a:r>
            <a:endParaRPr lang="it-IT" dirty="0" smtClean="0"/>
          </a:p>
        </p:txBody>
      </p:sp>
      <p:sp>
        <p:nvSpPr>
          <p:cNvPr id="6" name="CasellaDiTesto 5"/>
          <p:cNvSpPr txBox="1"/>
          <p:nvPr/>
        </p:nvSpPr>
        <p:spPr>
          <a:xfrm>
            <a:off x="5620777" y="2303233"/>
            <a:ext cx="4101483" cy="646331"/>
          </a:xfrm>
          <a:prstGeom prst="rect">
            <a:avLst/>
          </a:prstGeom>
          <a:noFill/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/>
              <a:t>I donatori MASCHI prevalgono nella fascia di età tra 35 e 55 anni</a:t>
            </a:r>
            <a:endParaRPr lang="it-IT" dirty="0"/>
          </a:p>
        </p:txBody>
      </p:sp>
      <p:sp>
        <p:nvSpPr>
          <p:cNvPr id="7" name="Parentesi quadra aperta 6"/>
          <p:cNvSpPr/>
          <p:nvPr/>
        </p:nvSpPr>
        <p:spPr>
          <a:xfrm rot="5400000">
            <a:off x="2755319" y="1029367"/>
            <a:ext cx="365169" cy="1020932"/>
          </a:xfrm>
          <a:prstGeom prst="lef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Parentesi quadra aperta 7"/>
          <p:cNvSpPr/>
          <p:nvPr/>
        </p:nvSpPr>
        <p:spPr>
          <a:xfrm rot="5400000">
            <a:off x="1287509" y="4109064"/>
            <a:ext cx="365169" cy="1020932"/>
          </a:xfrm>
          <a:prstGeom prst="leftBracket">
            <a:avLst/>
          </a:prstGeom>
          <a:ln w="57150">
            <a:solidFill>
              <a:srgbClr val="E0508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5620776" y="4998478"/>
            <a:ext cx="4101483" cy="646331"/>
          </a:xfrm>
          <a:prstGeom prst="rect">
            <a:avLst/>
          </a:prstGeom>
          <a:noFill/>
          <a:ln w="38100">
            <a:solidFill>
              <a:srgbClr val="E05083"/>
            </a:solidFill>
          </a:ln>
        </p:spPr>
        <p:txBody>
          <a:bodyPr wrap="square" rtlCol="0">
            <a:spAutoFit/>
          </a:bodyPr>
          <a:lstStyle/>
          <a:p>
            <a:r>
              <a:rPr lang="it-IT" dirty="0" smtClean="0"/>
              <a:t>Le Donatrici FEMMINE prevalgono nella fascia di età più giovane, tra 18 e 35 anni</a:t>
            </a:r>
            <a:endParaRPr lang="it-IT" dirty="0"/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9722259" y="253273"/>
            <a:ext cx="2339112" cy="3155405"/>
          </a:xfrm>
          <a:prstGeom prst="rect">
            <a:avLst/>
          </a:prstGeom>
        </p:spPr>
      </p:pic>
      <p:pic>
        <p:nvPicPr>
          <p:cNvPr id="12" name="Immagine 11"/>
          <p:cNvPicPr>
            <a:picLocks noChangeAspect="1"/>
          </p:cNvPicPr>
          <p:nvPr/>
        </p:nvPicPr>
        <p:blipFill rotWithShape="1">
          <a:blip r:embed="rId4"/>
          <a:srcRect l="39830" t="60452" r="24636" b="36725"/>
          <a:stretch/>
        </p:blipFill>
        <p:spPr>
          <a:xfrm>
            <a:off x="5620776" y="3897297"/>
            <a:ext cx="5716008" cy="425782"/>
          </a:xfrm>
          <a:prstGeom prst="rect">
            <a:avLst/>
          </a:prstGeom>
        </p:spPr>
      </p:pic>
      <p:sp>
        <p:nvSpPr>
          <p:cNvPr id="13" name="Ovale 12"/>
          <p:cNvSpPr/>
          <p:nvPr/>
        </p:nvSpPr>
        <p:spPr>
          <a:xfrm>
            <a:off x="10580968" y="3652988"/>
            <a:ext cx="914400" cy="914400"/>
          </a:xfrm>
          <a:prstGeom prst="ellipse">
            <a:avLst/>
          </a:prstGeom>
          <a:noFill/>
          <a:ln w="76200">
            <a:solidFill>
              <a:srgbClr val="E05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Freccia a destra 4"/>
          <p:cNvSpPr/>
          <p:nvPr/>
        </p:nvSpPr>
        <p:spPr>
          <a:xfrm>
            <a:off x="8630194" y="3838447"/>
            <a:ext cx="1792190" cy="484632"/>
          </a:xfrm>
          <a:prstGeom prst="rightArrow">
            <a:avLst/>
          </a:prstGeom>
          <a:solidFill>
            <a:srgbClr val="E0508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5788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dirty="0" smtClean="0"/>
              <a:t>Donatori Regione </a:t>
            </a:r>
            <a:r>
              <a:rPr lang="it-IT" sz="4000" dirty="0"/>
              <a:t>L</a:t>
            </a:r>
            <a:r>
              <a:rPr lang="it-IT" sz="4000" dirty="0" smtClean="0"/>
              <a:t>ombardia  suddivisi per sesso</a:t>
            </a:r>
            <a:br>
              <a:rPr lang="it-IT" sz="4000" dirty="0" smtClean="0"/>
            </a:br>
            <a:r>
              <a:rPr lang="it-IT" sz="4000" dirty="0" smtClean="0"/>
              <a:t>Registro sangue attività 2023</a:t>
            </a:r>
            <a:endParaRPr lang="it-IT" sz="4000" dirty="0"/>
          </a:p>
        </p:txBody>
      </p:sp>
      <p:graphicFrame>
        <p:nvGraphicFramePr>
          <p:cNvPr id="4" name="Segnaposto contenuto 3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BFB04519-67DE-4DAA-A0CD-ABC50B29B21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424752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2714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6029"/>
          </a:xfrm>
        </p:spPr>
        <p:txBody>
          <a:bodyPr>
            <a:normAutofit fontScale="90000"/>
          </a:bodyPr>
          <a:lstStyle/>
          <a:p>
            <a:r>
              <a:rPr lang="it-IT" sz="3200" u="sng" dirty="0" smtClean="0"/>
              <a:t>Aspiranti donatori</a:t>
            </a:r>
            <a:r>
              <a:rPr lang="it-IT" sz="3200" dirty="0" smtClean="0"/>
              <a:t>  Regione Lombardia </a:t>
            </a:r>
            <a:br>
              <a:rPr lang="it-IT" sz="3200" dirty="0" smtClean="0"/>
            </a:br>
            <a:r>
              <a:rPr lang="it-IT" sz="3200" dirty="0" smtClean="0"/>
              <a:t>Registro Sangue Attività 2023</a:t>
            </a:r>
            <a:endParaRPr lang="it-IT" sz="3200" dirty="0"/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9631507"/>
              </p:ext>
            </p:extLst>
          </p:nvPr>
        </p:nvGraphicFramePr>
        <p:xfrm>
          <a:off x="759823" y="1297986"/>
          <a:ext cx="10515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91281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8656</TotalTime>
  <Words>4292</Words>
  <Application>Microsoft Office PowerPoint</Application>
  <PresentationFormat>Widescreen</PresentationFormat>
  <Paragraphs>427</Paragraphs>
  <Slides>37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37</vt:i4>
      </vt:variant>
    </vt:vector>
  </HeadingPairs>
  <TitlesOfParts>
    <vt:vector size="52" baseType="lpstr">
      <vt:lpstr>AdvOTa851a675.B</vt:lpstr>
      <vt:lpstr>AdvOTa9e6a8c4.BI</vt:lpstr>
      <vt:lpstr>AlbertSans-Regular</vt:lpstr>
      <vt:lpstr>Arial</vt:lpstr>
      <vt:lpstr>Calibri</vt:lpstr>
      <vt:lpstr>Calibri Light</vt:lpstr>
      <vt:lpstr>Courier New</vt:lpstr>
      <vt:lpstr>HelveticaNeueLTStd-LtCn</vt:lpstr>
      <vt:lpstr>NewBaskerville-Roman</vt:lpstr>
      <vt:lpstr>Times New Roman</vt:lpstr>
      <vt:lpstr>TimesNewRomanPS-BoldMT</vt:lpstr>
      <vt:lpstr>TimesNewRomanPS-ItalicMT</vt:lpstr>
      <vt:lpstr>TimesNewRomanPSMT</vt:lpstr>
      <vt:lpstr>Wingdings</vt:lpstr>
      <vt:lpstr>Tema di Office</vt:lpstr>
      <vt:lpstr>La Donatrice ed i programmi di plasmaferesi produttiva</vt:lpstr>
      <vt:lpstr>Programma nazionale e regionale di autosufficienza</vt:lpstr>
      <vt:lpstr>Autosufficienza plasma </vt:lpstr>
      <vt:lpstr>Presentazione standard di PowerPoint</vt:lpstr>
      <vt:lpstr>Esiti della Survey</vt:lpstr>
      <vt:lpstr>Ci manca pure la donazione di sangue…</vt:lpstr>
      <vt:lpstr>Rapporto ISTISAN 2023</vt:lpstr>
      <vt:lpstr>Donatori Regione Lombardia  suddivisi per sesso Registro sangue attività 2023</vt:lpstr>
      <vt:lpstr>Aspiranti donatori  Regione Lombardia  Registro Sangue Attività 2023</vt:lpstr>
      <vt:lpstr>Registro sangue Regione Lombardia  anno 2023 Donatori periodici</vt:lpstr>
      <vt:lpstr>La fidelizzazione del donatore</vt:lpstr>
      <vt:lpstr>Le donne cominciano attivamente ma proseguono meno</vt:lpstr>
      <vt:lpstr>Dal sangue intero alla plasmaferesi: donazione di genere?</vt:lpstr>
      <vt:lpstr>La donna come donatrice preferenziale di plasma?</vt:lpstr>
      <vt:lpstr>Carenza di ferro e donazione di sangue intero</vt:lpstr>
      <vt:lpstr>Cause di carenza assoluta di ferro/ anemia da carenza di ferro</vt:lpstr>
      <vt:lpstr>Monitoraggio della Ferritina per la misurazione delle riserve di ferro dei donatori </vt:lpstr>
      <vt:lpstr>Presentazione standard di PowerPoint</vt:lpstr>
      <vt:lpstr>La Normativa italiana protegge il Donatore di sangue : DM 2 novembre 2015</vt:lpstr>
      <vt:lpstr>Caratteristiche e sicurezza della plasmaferesi</vt:lpstr>
      <vt:lpstr>Presentazione standard di PowerPoint</vt:lpstr>
      <vt:lpstr>Vantaggio della plasmaferesi nella prevenzione della carenza di Ferro</vt:lpstr>
      <vt:lpstr>Plasmaferesi:  frequenza delle donazioni e intervalli</vt:lpstr>
      <vt:lpstr>Il gruppo sanguigno AB: donatore universale di plasma</vt:lpstr>
      <vt:lpstr>Il Medico selezionatore: elementi di attenzione nell’indirizzo della donatrice verso la plasmaferesi 1.  Anamnesi</vt:lpstr>
      <vt:lpstr>Il Medico selezionatore: elementi di attenzione nell’indirizzo della donatrice verso la plasmaferesi 2. Dati di laboratorio e funzionali</vt:lpstr>
      <vt:lpstr>Reazioni avverse</vt:lpstr>
      <vt:lpstr>Sequestro calcio da citrato?</vt:lpstr>
      <vt:lpstr>Il Medico selezionatore, il medico addetto alla seduta plasmaferetica, il personale sanitario di assistenza  devono operare per prevenire gli eventi- reazioni avverse:</vt:lpstr>
      <vt:lpstr>Il Medico selezionatore ed il personale sanitario addetto: elementi di attenzione nell’indirizzo della donatrice verso la plasmaferesi  3. Elementi di personalizzazione e logistico-organizzativi  </vt:lpstr>
      <vt:lpstr>La donazione differita risultati regionali</vt:lpstr>
      <vt:lpstr>La donazione differita per la donatrice di plasmaferesi</vt:lpstr>
      <vt:lpstr>Alcuni miglioramenti operativi pratici</vt:lpstr>
      <vt:lpstr>L’Associazione è importante</vt:lpstr>
      <vt:lpstr>Presentazione standard di PowerPoint</vt:lpstr>
      <vt:lpstr>Miglioramenti e prospettive: la Casa di Comunità</vt:lpstr>
      <vt:lpstr>La sede di prelievo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Donne donazione plasmaferesi</dc:title>
  <dc:creator>Direttore Sanitario Avis Provinciale Pavia</dc:creator>
  <cp:lastModifiedBy>Direttore Sanitario Avis Provinciale Pavia</cp:lastModifiedBy>
  <cp:revision>278</cp:revision>
  <dcterms:created xsi:type="dcterms:W3CDTF">2025-01-30T15:01:34Z</dcterms:created>
  <dcterms:modified xsi:type="dcterms:W3CDTF">2025-03-07T23:20:01Z</dcterms:modified>
</cp:coreProperties>
</file>