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theme/theme2.xml" ContentType="application/vnd.openxmlformats-officedocument.theme+xml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18999200" cy="106807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Shape 148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olo Testo"/>
          <p:cNvSpPr txBox="1"/>
          <p:nvPr>
            <p:ph type="title"/>
          </p:nvPr>
        </p:nvSpPr>
        <p:spPr>
          <a:xfrm>
            <a:off x="2375891" y="1749794"/>
            <a:ext cx="14255356" cy="3722336"/>
          </a:xfrm>
          <a:prstGeom prst="rect">
            <a:avLst/>
          </a:prstGeom>
        </p:spPr>
        <p:txBody>
          <a:bodyPr anchor="b"/>
          <a:lstStyle>
            <a:lvl1pPr>
              <a:defRPr sz="9300"/>
            </a:lvl1pPr>
          </a:lstStyle>
          <a:p>
            <a:pPr/>
            <a:r>
              <a:t>Titolo Testo</a:t>
            </a:r>
          </a:p>
        </p:txBody>
      </p:sp>
      <p:sp>
        <p:nvSpPr>
          <p:cNvPr id="15" name="Corpo livello uno…"/>
          <p:cNvSpPr txBox="1"/>
          <p:nvPr>
            <p:ph type="body" sz="quarter" idx="1"/>
          </p:nvPr>
        </p:nvSpPr>
        <p:spPr>
          <a:xfrm>
            <a:off x="2375891" y="5615678"/>
            <a:ext cx="14255356" cy="258138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3700"/>
            </a:lvl1pPr>
            <a:lvl2pPr marL="0" indent="712775" algn="ctr">
              <a:buSzTx/>
              <a:buFontTx/>
              <a:buNone/>
              <a:defRPr sz="3700"/>
            </a:lvl2pPr>
            <a:lvl3pPr marL="0" indent="1425550" algn="ctr">
              <a:buSzTx/>
              <a:buFontTx/>
              <a:buNone/>
              <a:defRPr sz="3700"/>
            </a:lvl3pPr>
            <a:lvl4pPr marL="0" indent="2138323" algn="ctr">
              <a:buSzTx/>
              <a:buFontTx/>
              <a:buNone/>
              <a:defRPr sz="3700"/>
            </a:lvl4pPr>
            <a:lvl5pPr marL="0" indent="2851099" algn="ctr">
              <a:buSzTx/>
              <a:buFontTx/>
              <a:buNone/>
              <a:defRPr sz="3700"/>
            </a:lvl5pPr>
          </a:lstStyle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6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3 per pagina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rimo piano in bianco e nero di un sassofono che viene suonato"/>
          <p:cNvSpPr/>
          <p:nvPr>
            <p:ph type="pic" sz="half" idx="21"/>
          </p:nvPr>
        </p:nvSpPr>
        <p:spPr>
          <a:xfrm>
            <a:off x="8916117" y="4756867"/>
            <a:ext cx="9327347" cy="6299245"/>
          </a:xfrm>
          <a:prstGeom prst="rect">
            <a:avLst/>
          </a:prstGeom>
          <a:ln w="9525">
            <a:round/>
          </a:ln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95" name="Foto in bianco e nero di una persona che suona la batteria"/>
          <p:cNvSpPr/>
          <p:nvPr>
            <p:ph type="pic" sz="half" idx="22"/>
          </p:nvPr>
        </p:nvSpPr>
        <p:spPr>
          <a:xfrm>
            <a:off x="9746838" y="167638"/>
            <a:ext cx="8366549" cy="5578667"/>
          </a:xfrm>
          <a:prstGeom prst="rect">
            <a:avLst/>
          </a:prstGeom>
          <a:ln w="9525">
            <a:round/>
          </a:ln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96" name="Primo piano in bianco e nero di un pianoforte che viene suonato"/>
          <p:cNvSpPr/>
          <p:nvPr>
            <p:ph type="pic" idx="23"/>
          </p:nvPr>
        </p:nvSpPr>
        <p:spPr>
          <a:xfrm>
            <a:off x="836365" y="-840611"/>
            <a:ext cx="8455555" cy="12413670"/>
          </a:xfrm>
          <a:prstGeom prst="rect">
            <a:avLst/>
          </a:prstGeom>
          <a:ln w="9525">
            <a:round/>
          </a:ln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97" name="Numero diapositiva"/>
          <p:cNvSpPr txBox="1"/>
          <p:nvPr>
            <p:ph type="sldNum" sz="quarter" idx="2"/>
          </p:nvPr>
        </p:nvSpPr>
        <p:spPr>
          <a:xfrm>
            <a:off x="9298117" y="9869758"/>
            <a:ext cx="384425" cy="358415"/>
          </a:xfrm>
          <a:prstGeom prst="rect">
            <a:avLst/>
          </a:prstGeom>
        </p:spPr>
        <p:txBody>
          <a:bodyPr lIns="39558" tIns="39558" rIns="39558" bIns="39558" anchor="t"/>
          <a:lstStyle>
            <a:lvl1pPr algn="ctr" defTabSz="642819">
              <a:defRPr b="1" sz="1800">
                <a:solidFill>
                  <a:srgbClr val="F1F1F1"/>
                </a:solidFill>
                <a:latin typeface="Superclarendon Regular"/>
                <a:ea typeface="Superclarendon Regular"/>
                <a:cs typeface="Superclarendon Regular"/>
                <a:sym typeface="Superclarendon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itazion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-Giovanni Mela"/>
          <p:cNvSpPr txBox="1"/>
          <p:nvPr>
            <p:ph type="body" sz="quarter" idx="21"/>
          </p:nvPr>
        </p:nvSpPr>
        <p:spPr>
          <a:xfrm>
            <a:off x="1864877" y="6972123"/>
            <a:ext cx="15279335" cy="662600"/>
          </a:xfrm>
          <a:prstGeom prst="rect">
            <a:avLst/>
          </a:prstGeom>
        </p:spPr>
        <p:txBody>
          <a:bodyPr lIns="39558" tIns="39558" rIns="39558" bIns="39558">
            <a:spAutoFit/>
          </a:bodyPr>
          <a:lstStyle>
            <a:lvl1pPr marL="0" indent="0" algn="ctr" defTabSz="642819">
              <a:lnSpc>
                <a:spcPct val="100000"/>
              </a:lnSpc>
              <a:spcBef>
                <a:spcPts val="1300"/>
              </a:spcBef>
              <a:buClr>
                <a:srgbClr val="A29A85"/>
              </a:buClr>
              <a:buSzTx/>
              <a:buFontTx/>
              <a:buNone/>
              <a:defRPr sz="3800">
                <a:solidFill>
                  <a:srgbClr val="222222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1pPr>
          </a:lstStyle>
          <a:p>
            <a:pPr/>
            <a:r>
              <a:t>-Giovanni Mela</a:t>
            </a:r>
          </a:p>
        </p:txBody>
      </p:sp>
      <p:sp>
        <p:nvSpPr>
          <p:cNvPr id="105" name="“Inserisci qui una citazione”."/>
          <p:cNvSpPr txBox="1"/>
          <p:nvPr>
            <p:ph type="body" sz="quarter" idx="22"/>
          </p:nvPr>
        </p:nvSpPr>
        <p:spPr>
          <a:xfrm>
            <a:off x="1864877" y="4666203"/>
            <a:ext cx="15279335" cy="774701"/>
          </a:xfrm>
          <a:prstGeom prst="rect">
            <a:avLst/>
          </a:prstGeom>
        </p:spPr>
        <p:txBody>
          <a:bodyPr lIns="39558" tIns="39558" rIns="39558" bIns="39558" anchor="ctr">
            <a:spAutoFit/>
          </a:bodyPr>
          <a:lstStyle>
            <a:lvl1pPr marL="0" indent="0" algn="ctr" defTabSz="642819">
              <a:lnSpc>
                <a:spcPct val="120000"/>
              </a:lnSpc>
              <a:spcBef>
                <a:spcPts val="4500"/>
              </a:spcBef>
              <a:buSzTx/>
              <a:buFontTx/>
              <a:buNone/>
              <a:defRPr b="1" spc="-132" sz="4400">
                <a:solidFill>
                  <a:srgbClr val="EEEEEE"/>
                </a:solidFill>
                <a:latin typeface="Superclarendon Regular"/>
                <a:ea typeface="Superclarendon Regular"/>
                <a:cs typeface="Superclarendon Regular"/>
                <a:sym typeface="Superclarendon Regular"/>
              </a:defRPr>
            </a:lvl1pPr>
          </a:lstStyle>
          <a:p>
            <a:pPr/>
            <a:r>
              <a:t>“Inserisci qui una citazione”. </a:t>
            </a:r>
          </a:p>
        </p:txBody>
      </p:sp>
      <p:sp>
        <p:nvSpPr>
          <p:cNvPr id="106" name="Numero diapositiva"/>
          <p:cNvSpPr txBox="1"/>
          <p:nvPr>
            <p:ph type="sldNum" sz="quarter" idx="2"/>
          </p:nvPr>
        </p:nvSpPr>
        <p:spPr>
          <a:xfrm>
            <a:off x="9298117" y="9869758"/>
            <a:ext cx="384425" cy="358415"/>
          </a:xfrm>
          <a:prstGeom prst="rect">
            <a:avLst/>
          </a:prstGeom>
        </p:spPr>
        <p:txBody>
          <a:bodyPr lIns="39558" tIns="39558" rIns="39558" bIns="39558" anchor="t"/>
          <a:lstStyle>
            <a:lvl1pPr algn="ctr" defTabSz="642819">
              <a:defRPr b="1" sz="1800">
                <a:solidFill>
                  <a:srgbClr val="F1F1F1"/>
                </a:solidFill>
                <a:latin typeface="Superclarendon Regular"/>
                <a:ea typeface="Superclarendon Regular"/>
                <a:cs typeface="Superclarendon Regular"/>
                <a:sym typeface="Superclarendon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Vertical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Linea Linea" descr="Linea Linea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08868" y="5580426"/>
            <a:ext cx="6537731" cy="53883"/>
          </a:xfrm>
          <a:prstGeom prst="rect">
            <a:avLst/>
          </a:prstGeom>
        </p:spPr>
      </p:pic>
      <p:sp>
        <p:nvSpPr>
          <p:cNvPr id="115" name="Primo piano in bianco e nero di un pianoforte che viene suonato"/>
          <p:cNvSpPr/>
          <p:nvPr>
            <p:ph type="pic" idx="21"/>
          </p:nvPr>
        </p:nvSpPr>
        <p:spPr>
          <a:xfrm>
            <a:off x="9529268" y="-771384"/>
            <a:ext cx="8801689" cy="12921830"/>
          </a:xfrm>
          <a:prstGeom prst="rect">
            <a:avLst/>
          </a:prstGeom>
          <a:ln w="9525">
            <a:round/>
          </a:ln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116" name="Titolo Testo"/>
          <p:cNvSpPr txBox="1"/>
          <p:nvPr>
            <p:ph type="title"/>
          </p:nvPr>
        </p:nvSpPr>
        <p:spPr>
          <a:xfrm>
            <a:off x="1123162" y="850500"/>
            <a:ext cx="8148979" cy="4489850"/>
          </a:xfrm>
          <a:prstGeom prst="rect">
            <a:avLst/>
          </a:prstGeom>
        </p:spPr>
        <p:txBody>
          <a:bodyPr lIns="39558" tIns="39558" rIns="39558" bIns="39558" anchor="b"/>
          <a:lstStyle>
            <a:lvl1pPr defTabSz="642819">
              <a:lnSpc>
                <a:spcPct val="100000"/>
              </a:lnSpc>
              <a:defRPr spc="-150" sz="5000">
                <a:solidFill>
                  <a:srgbClr val="EEEEEE"/>
                </a:solidFill>
                <a:latin typeface="Superclarendon Regular"/>
                <a:ea typeface="Superclarendon Regular"/>
                <a:cs typeface="Superclarendon Regular"/>
                <a:sym typeface="Superclarendon Regular"/>
              </a:defRPr>
            </a:lvl1pPr>
          </a:lstStyle>
          <a:p>
            <a:pPr/>
            <a:r>
              <a:t>Titolo Testo</a:t>
            </a:r>
          </a:p>
        </p:txBody>
      </p:sp>
      <p:sp>
        <p:nvSpPr>
          <p:cNvPr id="117" name="Corpo livello uno…"/>
          <p:cNvSpPr txBox="1"/>
          <p:nvPr>
            <p:ph type="body" sz="quarter" idx="1"/>
          </p:nvPr>
        </p:nvSpPr>
        <p:spPr>
          <a:xfrm>
            <a:off x="1123162" y="5884274"/>
            <a:ext cx="8148979" cy="3965706"/>
          </a:xfrm>
          <a:prstGeom prst="rect">
            <a:avLst/>
          </a:prstGeom>
        </p:spPr>
        <p:txBody>
          <a:bodyPr lIns="39558" tIns="39558" rIns="39558" bIns="39558"/>
          <a:lstStyle>
            <a:lvl1pPr marL="0" indent="0" algn="ctr" defTabSz="642819">
              <a:lnSpc>
                <a:spcPct val="100000"/>
              </a:lnSpc>
              <a:spcBef>
                <a:spcPts val="0"/>
              </a:spcBef>
              <a:buClr>
                <a:srgbClr val="A29A85"/>
              </a:buClr>
              <a:buSzTx/>
              <a:buFontTx/>
              <a:buNone/>
              <a:defRPr sz="2400">
                <a:solidFill>
                  <a:srgbClr val="EEEEEE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1pPr>
            <a:lvl2pPr marL="0" indent="0" algn="ctr" defTabSz="642819">
              <a:lnSpc>
                <a:spcPct val="100000"/>
              </a:lnSpc>
              <a:spcBef>
                <a:spcPts val="0"/>
              </a:spcBef>
              <a:buClr>
                <a:srgbClr val="A29A85"/>
              </a:buClr>
              <a:buSzTx/>
              <a:buFontTx/>
              <a:buNone/>
              <a:defRPr sz="2400">
                <a:solidFill>
                  <a:srgbClr val="EEEEEE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2pPr>
            <a:lvl3pPr marL="0" indent="0" algn="ctr" defTabSz="642819">
              <a:lnSpc>
                <a:spcPct val="100000"/>
              </a:lnSpc>
              <a:spcBef>
                <a:spcPts val="0"/>
              </a:spcBef>
              <a:buClr>
                <a:srgbClr val="A29A85"/>
              </a:buClr>
              <a:buSzTx/>
              <a:buFontTx/>
              <a:buNone/>
              <a:defRPr sz="2400">
                <a:solidFill>
                  <a:srgbClr val="EEEEEE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3pPr>
            <a:lvl4pPr marL="0" indent="0" algn="ctr" defTabSz="642819">
              <a:lnSpc>
                <a:spcPct val="100000"/>
              </a:lnSpc>
              <a:spcBef>
                <a:spcPts val="0"/>
              </a:spcBef>
              <a:buClr>
                <a:srgbClr val="A29A85"/>
              </a:buClr>
              <a:buSzTx/>
              <a:buFontTx/>
              <a:buNone/>
              <a:defRPr sz="2400">
                <a:solidFill>
                  <a:srgbClr val="EEEEEE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4pPr>
            <a:lvl5pPr marL="0" indent="0" algn="ctr" defTabSz="642819">
              <a:lnSpc>
                <a:spcPct val="100000"/>
              </a:lnSpc>
              <a:spcBef>
                <a:spcPts val="0"/>
              </a:spcBef>
              <a:buClr>
                <a:srgbClr val="A29A85"/>
              </a:buClr>
              <a:buSzTx/>
              <a:buFontTx/>
              <a:buNone/>
              <a:defRPr sz="2400">
                <a:solidFill>
                  <a:srgbClr val="EEEEEE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5pPr>
          </a:lstStyle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18" name="Numero diapositiva"/>
          <p:cNvSpPr txBox="1"/>
          <p:nvPr>
            <p:ph type="sldNum" sz="quarter" idx="2"/>
          </p:nvPr>
        </p:nvSpPr>
        <p:spPr>
          <a:xfrm>
            <a:off x="9298117" y="9869758"/>
            <a:ext cx="384425" cy="358415"/>
          </a:xfrm>
          <a:prstGeom prst="rect">
            <a:avLst/>
          </a:prstGeom>
        </p:spPr>
        <p:txBody>
          <a:bodyPr lIns="39558" tIns="39558" rIns="39558" bIns="39558" anchor="t"/>
          <a:lstStyle>
            <a:lvl1pPr algn="ctr" defTabSz="642819">
              <a:defRPr b="1" sz="1800">
                <a:solidFill>
                  <a:srgbClr val="F1F1F1"/>
                </a:solidFill>
                <a:latin typeface="Superclarendon Regular"/>
                <a:ea typeface="Superclarendon Regular"/>
                <a:cs typeface="Superclarendon Regular"/>
                <a:sym typeface="Superclarendon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olo, elenco e foto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Linea Linea" descr="Linea Linea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78946" y="3009147"/>
            <a:ext cx="15875646" cy="53882"/>
          </a:xfrm>
          <a:prstGeom prst="rect">
            <a:avLst/>
          </a:prstGeom>
        </p:spPr>
      </p:pic>
      <p:sp>
        <p:nvSpPr>
          <p:cNvPr id="127" name="Primo piano in bianco e nero di un pianoforte che viene suonato"/>
          <p:cNvSpPr/>
          <p:nvPr>
            <p:ph type="pic" idx="21"/>
          </p:nvPr>
        </p:nvSpPr>
        <p:spPr>
          <a:xfrm>
            <a:off x="1865539" y="751604"/>
            <a:ext cx="7762424" cy="11396077"/>
          </a:xfrm>
          <a:prstGeom prst="rect">
            <a:avLst/>
          </a:prstGeom>
          <a:ln w="9525">
            <a:round/>
          </a:ln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128" name="Titolo Testo"/>
          <p:cNvSpPr txBox="1"/>
          <p:nvPr>
            <p:ph type="title"/>
          </p:nvPr>
        </p:nvSpPr>
        <p:spPr>
          <a:xfrm>
            <a:off x="1854987" y="761494"/>
            <a:ext cx="15279335" cy="2086693"/>
          </a:xfrm>
          <a:prstGeom prst="rect">
            <a:avLst/>
          </a:prstGeom>
        </p:spPr>
        <p:txBody>
          <a:bodyPr lIns="39558" tIns="39558" rIns="39558" bIns="39558"/>
          <a:lstStyle>
            <a:lvl1pPr defTabSz="642819">
              <a:lnSpc>
                <a:spcPct val="100000"/>
              </a:lnSpc>
              <a:defRPr spc="-150" sz="5000">
                <a:solidFill>
                  <a:srgbClr val="EEEEEE"/>
                </a:solidFill>
                <a:latin typeface="Superclarendon Regular"/>
                <a:ea typeface="Superclarendon Regular"/>
                <a:cs typeface="Superclarendon Regular"/>
                <a:sym typeface="Superclarendon Regular"/>
              </a:defRPr>
            </a:lvl1pPr>
          </a:lstStyle>
          <a:p>
            <a:pPr/>
            <a:r>
              <a:t>Titolo Testo</a:t>
            </a:r>
          </a:p>
        </p:txBody>
      </p:sp>
      <p:sp>
        <p:nvSpPr>
          <p:cNvPr id="129" name="Corpo livello uno…"/>
          <p:cNvSpPr txBox="1"/>
          <p:nvPr>
            <p:ph type="body" sz="half" idx="1"/>
          </p:nvPr>
        </p:nvSpPr>
        <p:spPr>
          <a:xfrm>
            <a:off x="10518222" y="3659128"/>
            <a:ext cx="7051241" cy="5894165"/>
          </a:xfrm>
          <a:prstGeom prst="rect">
            <a:avLst/>
          </a:prstGeom>
        </p:spPr>
        <p:txBody>
          <a:bodyPr lIns="39558" tIns="39558" rIns="39558" bIns="39558" anchor="ctr"/>
          <a:lstStyle>
            <a:lvl1pPr marL="493888" indent="-493888" defTabSz="642819">
              <a:lnSpc>
                <a:spcPct val="100000"/>
              </a:lnSpc>
              <a:spcBef>
                <a:spcPts val="3200"/>
              </a:spcBef>
              <a:buSzPct val="65000"/>
              <a:buFontTx/>
              <a:buBlip>
                <a:blip r:embed="rId4"/>
              </a:buBlip>
              <a:defRPr sz="2800">
                <a:solidFill>
                  <a:srgbClr val="EEEEEE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1pPr>
            <a:lvl2pPr marL="1128888" indent="-493888" defTabSz="642819">
              <a:lnSpc>
                <a:spcPct val="100000"/>
              </a:lnSpc>
              <a:spcBef>
                <a:spcPts val="3200"/>
              </a:spcBef>
              <a:buSzPct val="65000"/>
              <a:buFontTx/>
              <a:buBlip>
                <a:blip r:embed="rId4"/>
              </a:buBlip>
              <a:defRPr sz="2800">
                <a:solidFill>
                  <a:srgbClr val="EEEEEE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2pPr>
            <a:lvl3pPr marL="1763888" indent="-493888" defTabSz="642819">
              <a:lnSpc>
                <a:spcPct val="100000"/>
              </a:lnSpc>
              <a:spcBef>
                <a:spcPts val="3200"/>
              </a:spcBef>
              <a:buSzPct val="65000"/>
              <a:buFontTx/>
              <a:buBlip>
                <a:blip r:embed="rId4"/>
              </a:buBlip>
              <a:defRPr sz="2800">
                <a:solidFill>
                  <a:srgbClr val="EEEEEE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3pPr>
            <a:lvl4pPr marL="2398888" indent="-493888" defTabSz="642819">
              <a:lnSpc>
                <a:spcPct val="100000"/>
              </a:lnSpc>
              <a:spcBef>
                <a:spcPts val="3200"/>
              </a:spcBef>
              <a:buSzPct val="65000"/>
              <a:buFontTx/>
              <a:buBlip>
                <a:blip r:embed="rId4"/>
              </a:buBlip>
              <a:defRPr sz="2800">
                <a:solidFill>
                  <a:srgbClr val="EEEEEE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4pPr>
            <a:lvl5pPr marL="3033888" indent="-493888" defTabSz="642819">
              <a:lnSpc>
                <a:spcPct val="100000"/>
              </a:lnSpc>
              <a:spcBef>
                <a:spcPts val="3200"/>
              </a:spcBef>
              <a:buSzPct val="65000"/>
              <a:buFontTx/>
              <a:buBlip>
                <a:blip r:embed="rId4"/>
              </a:buBlip>
              <a:defRPr sz="2800">
                <a:solidFill>
                  <a:srgbClr val="EEEEEE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5pPr>
          </a:lstStyle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0" name="Numero diapositiva"/>
          <p:cNvSpPr txBox="1"/>
          <p:nvPr>
            <p:ph type="sldNum" sz="quarter" idx="2"/>
          </p:nvPr>
        </p:nvSpPr>
        <p:spPr>
          <a:xfrm>
            <a:off x="9298117" y="9869758"/>
            <a:ext cx="384425" cy="358415"/>
          </a:xfrm>
          <a:prstGeom prst="rect">
            <a:avLst/>
          </a:prstGeom>
        </p:spPr>
        <p:txBody>
          <a:bodyPr lIns="39558" tIns="39558" rIns="39558" bIns="39558" anchor="t"/>
          <a:lstStyle>
            <a:lvl1pPr algn="ctr" defTabSz="642819">
              <a:defRPr b="1" sz="1800">
                <a:solidFill>
                  <a:srgbClr val="F1F1F1"/>
                </a:solidFill>
                <a:latin typeface="Superclarendon Regular"/>
                <a:ea typeface="Superclarendon Regular"/>
                <a:cs typeface="Superclarendon Regular"/>
                <a:sym typeface="Superclarendon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olo ed elenco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Linea Linea" descr="Linea Linea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78946" y="3009147"/>
            <a:ext cx="15875646" cy="53882"/>
          </a:xfrm>
          <a:prstGeom prst="rect">
            <a:avLst/>
          </a:prstGeom>
        </p:spPr>
      </p:pic>
      <p:sp>
        <p:nvSpPr>
          <p:cNvPr id="139" name="Titolo Testo"/>
          <p:cNvSpPr txBox="1"/>
          <p:nvPr>
            <p:ph type="title"/>
          </p:nvPr>
        </p:nvSpPr>
        <p:spPr>
          <a:xfrm>
            <a:off x="1854987" y="761494"/>
            <a:ext cx="15279335" cy="2086693"/>
          </a:xfrm>
          <a:prstGeom prst="rect">
            <a:avLst/>
          </a:prstGeom>
        </p:spPr>
        <p:txBody>
          <a:bodyPr lIns="39558" tIns="39558" rIns="39558" bIns="39558"/>
          <a:lstStyle>
            <a:lvl1pPr defTabSz="642819">
              <a:lnSpc>
                <a:spcPct val="100000"/>
              </a:lnSpc>
              <a:defRPr spc="-150" sz="5000">
                <a:solidFill>
                  <a:srgbClr val="EEEEEE"/>
                </a:solidFill>
                <a:latin typeface="Superclarendon Regular"/>
                <a:ea typeface="Superclarendon Regular"/>
                <a:cs typeface="Superclarendon Regular"/>
                <a:sym typeface="Superclarendon Regular"/>
              </a:defRPr>
            </a:lvl1pPr>
          </a:lstStyle>
          <a:p>
            <a:pPr/>
            <a:r>
              <a:t>Titolo Testo</a:t>
            </a:r>
          </a:p>
        </p:txBody>
      </p:sp>
      <p:sp>
        <p:nvSpPr>
          <p:cNvPr id="140" name="Corpo livello uno…"/>
          <p:cNvSpPr txBox="1"/>
          <p:nvPr>
            <p:ph type="body" idx="1"/>
          </p:nvPr>
        </p:nvSpPr>
        <p:spPr>
          <a:xfrm>
            <a:off x="1854987" y="3570122"/>
            <a:ext cx="15279335" cy="6260078"/>
          </a:xfrm>
          <a:prstGeom prst="rect">
            <a:avLst/>
          </a:prstGeom>
        </p:spPr>
        <p:txBody>
          <a:bodyPr lIns="39558" tIns="39558" rIns="39558" bIns="39558" anchor="ctr"/>
          <a:lstStyle>
            <a:lvl1pPr marL="600765" indent="-600765" defTabSz="642819">
              <a:lnSpc>
                <a:spcPct val="100000"/>
              </a:lnSpc>
              <a:spcBef>
                <a:spcPts val="4500"/>
              </a:spcBef>
              <a:buSzPct val="65000"/>
              <a:buFontTx/>
              <a:buBlip>
                <a:blip r:embed="rId4"/>
              </a:buBlip>
              <a:defRPr sz="3400">
                <a:solidFill>
                  <a:srgbClr val="EEEEEE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1pPr>
            <a:lvl2pPr marL="1413565" indent="-600765" defTabSz="642819">
              <a:lnSpc>
                <a:spcPct val="100000"/>
              </a:lnSpc>
              <a:spcBef>
                <a:spcPts val="4500"/>
              </a:spcBef>
              <a:buSzPct val="65000"/>
              <a:buFontTx/>
              <a:buBlip>
                <a:blip r:embed="rId4"/>
              </a:buBlip>
              <a:defRPr sz="3400">
                <a:solidFill>
                  <a:srgbClr val="EEEEEE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2pPr>
            <a:lvl3pPr marL="2226365" indent="-600765" defTabSz="642819">
              <a:lnSpc>
                <a:spcPct val="100000"/>
              </a:lnSpc>
              <a:spcBef>
                <a:spcPts val="4500"/>
              </a:spcBef>
              <a:buSzPct val="65000"/>
              <a:buFontTx/>
              <a:buBlip>
                <a:blip r:embed="rId4"/>
              </a:buBlip>
              <a:defRPr sz="3400">
                <a:solidFill>
                  <a:srgbClr val="EEEEEE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3pPr>
            <a:lvl4pPr marL="3039165" indent="-600765" defTabSz="642819">
              <a:lnSpc>
                <a:spcPct val="100000"/>
              </a:lnSpc>
              <a:spcBef>
                <a:spcPts val="4500"/>
              </a:spcBef>
              <a:buSzPct val="65000"/>
              <a:buFontTx/>
              <a:buBlip>
                <a:blip r:embed="rId4"/>
              </a:buBlip>
              <a:defRPr sz="3400">
                <a:solidFill>
                  <a:srgbClr val="EEEEEE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4pPr>
            <a:lvl5pPr marL="3851965" indent="-600765" defTabSz="642819">
              <a:lnSpc>
                <a:spcPct val="100000"/>
              </a:lnSpc>
              <a:spcBef>
                <a:spcPts val="4500"/>
              </a:spcBef>
              <a:buSzPct val="65000"/>
              <a:buFontTx/>
              <a:buBlip>
                <a:blip r:embed="rId4"/>
              </a:buBlip>
              <a:defRPr sz="3400">
                <a:solidFill>
                  <a:srgbClr val="EEEEEE"/>
                </a:solidFill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5pPr>
          </a:lstStyle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41" name="Numero diapositiva"/>
          <p:cNvSpPr txBox="1"/>
          <p:nvPr>
            <p:ph type="sldNum" sz="quarter" idx="2"/>
          </p:nvPr>
        </p:nvSpPr>
        <p:spPr>
          <a:xfrm>
            <a:off x="9298117" y="9869758"/>
            <a:ext cx="384425" cy="358415"/>
          </a:xfrm>
          <a:prstGeom prst="rect">
            <a:avLst/>
          </a:prstGeom>
        </p:spPr>
        <p:txBody>
          <a:bodyPr lIns="39558" tIns="39558" rIns="39558" bIns="39558" anchor="t"/>
          <a:lstStyle>
            <a:lvl1pPr algn="ctr" defTabSz="642819">
              <a:defRPr b="1" sz="1800">
                <a:solidFill>
                  <a:srgbClr val="F1F1F1"/>
                </a:solidFill>
                <a:latin typeface="Superclarendon Regular"/>
                <a:ea typeface="Superclarendon Regular"/>
                <a:cs typeface="Superclarendon Regular"/>
                <a:sym typeface="Superclarendon Regular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olo Test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24" name="Corpo livello uno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5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olo Testo"/>
          <p:cNvSpPr txBox="1"/>
          <p:nvPr>
            <p:ph type="title"/>
          </p:nvPr>
        </p:nvSpPr>
        <p:spPr>
          <a:xfrm>
            <a:off x="1296840" y="2665529"/>
            <a:ext cx="16393658" cy="4447497"/>
          </a:xfrm>
          <a:prstGeom prst="rect">
            <a:avLst/>
          </a:prstGeom>
        </p:spPr>
        <p:txBody>
          <a:bodyPr anchor="b"/>
          <a:lstStyle>
            <a:lvl1pPr>
              <a:defRPr sz="9300"/>
            </a:lvl1pPr>
          </a:lstStyle>
          <a:p>
            <a:pPr/>
            <a:r>
              <a:t>Titolo Testo</a:t>
            </a:r>
          </a:p>
        </p:txBody>
      </p:sp>
      <p:sp>
        <p:nvSpPr>
          <p:cNvPr id="33" name="Corpo livello uno…"/>
          <p:cNvSpPr txBox="1"/>
          <p:nvPr>
            <p:ph type="body" sz="quarter" idx="1"/>
          </p:nvPr>
        </p:nvSpPr>
        <p:spPr>
          <a:xfrm>
            <a:off x="1296840" y="7155102"/>
            <a:ext cx="16393658" cy="2338834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3700">
                <a:solidFill>
                  <a:srgbClr val="888888"/>
                </a:solidFill>
              </a:defRPr>
            </a:lvl1pPr>
            <a:lvl2pPr marL="0" indent="712775">
              <a:buSzTx/>
              <a:buFontTx/>
              <a:buNone/>
              <a:defRPr sz="3700">
                <a:solidFill>
                  <a:srgbClr val="888888"/>
                </a:solidFill>
              </a:defRPr>
            </a:lvl2pPr>
            <a:lvl3pPr marL="0" indent="1425550">
              <a:buSzTx/>
              <a:buFontTx/>
              <a:buNone/>
              <a:defRPr sz="3700">
                <a:solidFill>
                  <a:srgbClr val="888888"/>
                </a:solidFill>
              </a:defRPr>
            </a:lvl3pPr>
            <a:lvl4pPr marL="0" indent="2138323">
              <a:buSzTx/>
              <a:buFontTx/>
              <a:buNone/>
              <a:defRPr sz="3700">
                <a:solidFill>
                  <a:srgbClr val="888888"/>
                </a:solidFill>
              </a:defRPr>
            </a:lvl4pPr>
            <a:lvl5pPr marL="0" indent="2851099">
              <a:buSzTx/>
              <a:buFontTx/>
              <a:buNone/>
              <a:defRPr sz="3700">
                <a:solidFill>
                  <a:srgbClr val="888888"/>
                </a:solidFill>
              </a:defRPr>
            </a:lvl5pPr>
          </a:lstStyle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4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olo Testo"/>
          <p:cNvSpPr txBox="1"/>
          <p:nvPr>
            <p:ph type="title"/>
          </p:nvPr>
        </p:nvSpPr>
        <p:spPr>
          <a:xfrm>
            <a:off x="1306740" y="747603"/>
            <a:ext cx="16393658" cy="2066591"/>
          </a:xfrm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42" name="Corpo livello uno…"/>
          <p:cNvSpPr txBox="1"/>
          <p:nvPr>
            <p:ph type="body" sz="half" idx="1"/>
          </p:nvPr>
        </p:nvSpPr>
        <p:spPr>
          <a:xfrm>
            <a:off x="1306740" y="2846199"/>
            <a:ext cx="8078036" cy="6783859"/>
          </a:xfrm>
          <a:prstGeom prst="rect">
            <a:avLst/>
          </a:prstGeom>
        </p:spPr>
        <p:txBody>
          <a:bodyPr/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3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olo Testo"/>
          <p:cNvSpPr txBox="1"/>
          <p:nvPr>
            <p:ph type="title"/>
          </p:nvPr>
        </p:nvSpPr>
        <p:spPr>
          <a:xfrm>
            <a:off x="1309216" y="817216"/>
            <a:ext cx="16393657" cy="2066590"/>
          </a:xfrm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51" name="Corpo livello uno…"/>
          <p:cNvSpPr txBox="1"/>
          <p:nvPr>
            <p:ph type="body" sz="quarter" idx="1"/>
          </p:nvPr>
        </p:nvSpPr>
        <p:spPr>
          <a:xfrm>
            <a:off x="1309216" y="2868954"/>
            <a:ext cx="8040911" cy="128450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3700"/>
            </a:lvl1pPr>
            <a:lvl2pPr marL="0" indent="712775">
              <a:buSzTx/>
              <a:buFontTx/>
              <a:buNone/>
              <a:defRPr b="1" sz="3700"/>
            </a:lvl2pPr>
            <a:lvl3pPr marL="0" indent="1425550">
              <a:buSzTx/>
              <a:buFontTx/>
              <a:buNone/>
              <a:defRPr b="1" sz="3700"/>
            </a:lvl3pPr>
            <a:lvl4pPr marL="0" indent="2138323">
              <a:buSzTx/>
              <a:buFontTx/>
              <a:buNone/>
              <a:defRPr b="1" sz="3700"/>
            </a:lvl4pPr>
            <a:lvl5pPr marL="0" indent="2851099">
              <a:buSzTx/>
              <a:buFontTx/>
              <a:buNone/>
              <a:defRPr b="1" sz="3700"/>
            </a:lvl5pPr>
          </a:lstStyle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2" name="Text Placeholder 4"/>
          <p:cNvSpPr/>
          <p:nvPr>
            <p:ph type="body" sz="quarter" idx="21"/>
          </p:nvPr>
        </p:nvSpPr>
        <p:spPr>
          <a:xfrm>
            <a:off x="9622363" y="2868954"/>
            <a:ext cx="8080510" cy="128450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3700"/>
            </a:pPr>
          </a:p>
        </p:txBody>
      </p:sp>
      <p:sp>
        <p:nvSpPr>
          <p:cNvPr id="53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itolo Testo"/>
          <p:cNvSpPr txBox="1"/>
          <p:nvPr>
            <p:ph type="title"/>
          </p:nvPr>
        </p:nvSpPr>
        <p:spPr>
          <a:xfrm>
            <a:off x="1401791" y="5428148"/>
            <a:ext cx="16393658" cy="2066591"/>
          </a:xfrm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sp>
        <p:nvSpPr>
          <p:cNvPr id="61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olo Testo"/>
          <p:cNvSpPr txBox="1"/>
          <p:nvPr>
            <p:ph type="title"/>
          </p:nvPr>
        </p:nvSpPr>
        <p:spPr>
          <a:xfrm>
            <a:off x="1523718" y="5331523"/>
            <a:ext cx="16393657" cy="2066590"/>
          </a:xfrm>
          <a:prstGeom prst="rect">
            <a:avLst/>
          </a:prstGeom>
        </p:spPr>
        <p:txBody>
          <a:bodyPr/>
          <a:lstStyle/>
          <a:p>
            <a:pPr/>
            <a:r>
              <a:t>Titolo Testo</a:t>
            </a:r>
          </a:p>
        </p:txBody>
      </p:sp>
      <p:pic>
        <p:nvPicPr>
          <p:cNvPr id="76" name="Immagine 1" descr="Immagine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646861" y="2295554"/>
            <a:ext cx="5903520" cy="3051146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olo Testo"/>
          <p:cNvSpPr txBox="1"/>
          <p:nvPr>
            <p:ph type="title"/>
          </p:nvPr>
        </p:nvSpPr>
        <p:spPr>
          <a:xfrm>
            <a:off x="1309216" y="960762"/>
            <a:ext cx="6130297" cy="2727834"/>
          </a:xfrm>
          <a:prstGeom prst="rect">
            <a:avLst/>
          </a:prstGeom>
        </p:spPr>
        <p:txBody>
          <a:bodyPr anchor="b"/>
          <a:lstStyle>
            <a:lvl1pPr>
              <a:defRPr sz="4900"/>
            </a:lvl1pPr>
          </a:lstStyle>
          <a:p>
            <a:pPr/>
            <a:r>
              <a:t>Titolo Testo</a:t>
            </a:r>
          </a:p>
        </p:txBody>
      </p:sp>
      <p:sp>
        <p:nvSpPr>
          <p:cNvPr id="85" name="Picture Placeholder 2"/>
          <p:cNvSpPr/>
          <p:nvPr>
            <p:ph type="pic" idx="21"/>
          </p:nvPr>
        </p:nvSpPr>
        <p:spPr>
          <a:xfrm>
            <a:off x="8075556" y="960764"/>
            <a:ext cx="9622365" cy="880908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6" name="Corpo livello uno…"/>
          <p:cNvSpPr txBox="1"/>
          <p:nvPr>
            <p:ph type="body" sz="quarter" idx="1"/>
          </p:nvPr>
        </p:nvSpPr>
        <p:spPr>
          <a:xfrm>
            <a:off x="1304264" y="3827476"/>
            <a:ext cx="6130297" cy="5942374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712775">
              <a:buSzTx/>
              <a:buFontTx/>
              <a:buNone/>
              <a:defRPr sz="2400"/>
            </a:lvl2pPr>
            <a:lvl3pPr marL="0" indent="1425550">
              <a:buSzTx/>
              <a:buFontTx/>
              <a:buNone/>
              <a:defRPr sz="2400"/>
            </a:lvl3pPr>
            <a:lvl4pPr marL="0" indent="2138323">
              <a:buSzTx/>
              <a:buFontTx/>
              <a:buNone/>
              <a:defRPr sz="2400"/>
            </a:lvl4pPr>
            <a:lvl5pPr marL="0" indent="2851099">
              <a:buSzTx/>
              <a:buFontTx/>
              <a:buNone/>
              <a:defRPr sz="2400"/>
            </a:lvl5pPr>
          </a:lstStyle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7" name="Numero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4"/>
          <p:cNvSpPr/>
          <p:nvPr/>
        </p:nvSpPr>
        <p:spPr>
          <a:xfrm>
            <a:off x="-1" y="-42276"/>
            <a:ext cx="19007140" cy="10691815"/>
          </a:xfrm>
          <a:prstGeom prst="rect">
            <a:avLst/>
          </a:prstGeom>
          <a:solidFill>
            <a:srgbClr val="007743"/>
          </a:solidFill>
          <a:ln w="12700">
            <a:solidFill>
              <a:srgbClr val="32538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3" name="Rettangolo 5"/>
          <p:cNvSpPr/>
          <p:nvPr/>
        </p:nvSpPr>
        <p:spPr>
          <a:xfrm>
            <a:off x="732869" y="680089"/>
            <a:ext cx="17536636" cy="922703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</a:p>
        </p:txBody>
      </p:sp>
      <p:sp>
        <p:nvSpPr>
          <p:cNvPr id="4" name="CasellaDiTesto 16"/>
          <p:cNvSpPr txBox="1"/>
          <p:nvPr/>
        </p:nvSpPr>
        <p:spPr>
          <a:xfrm>
            <a:off x="8451846" y="10124440"/>
            <a:ext cx="3565873" cy="304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defTabSz="914400">
              <a:defRPr sz="2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www.asst-franciacorta.it</a:t>
            </a:r>
          </a:p>
        </p:txBody>
      </p:sp>
      <p:sp>
        <p:nvSpPr>
          <p:cNvPr id="5" name="Titolo Testo"/>
          <p:cNvSpPr txBox="1"/>
          <p:nvPr>
            <p:ph type="title"/>
          </p:nvPr>
        </p:nvSpPr>
        <p:spPr>
          <a:xfrm>
            <a:off x="1306740" y="781781"/>
            <a:ext cx="16393657" cy="2066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Titolo Testo</a:t>
            </a:r>
          </a:p>
        </p:txBody>
      </p:sp>
      <p:sp>
        <p:nvSpPr>
          <p:cNvPr id="6" name="Corpo livello uno…"/>
          <p:cNvSpPr txBox="1"/>
          <p:nvPr>
            <p:ph type="body" idx="1"/>
          </p:nvPr>
        </p:nvSpPr>
        <p:spPr>
          <a:xfrm>
            <a:off x="1306740" y="3094167"/>
            <a:ext cx="16393658" cy="67838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" name="Numero diapositiva"/>
          <p:cNvSpPr txBox="1"/>
          <p:nvPr>
            <p:ph type="sldNum" sz="quarter" idx="2"/>
          </p:nvPr>
        </p:nvSpPr>
        <p:spPr>
          <a:xfrm>
            <a:off x="9182946" y="9613676"/>
            <a:ext cx="4433147" cy="5715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ransition xmlns:p14="http://schemas.microsoft.com/office/powerpoint/2010/main" spd="med" advClick="1"/>
  <p:txStyles>
    <p:titleStyle>
      <a:lvl1pPr marL="0" marR="0" indent="0" algn="ctr" defTabSz="14255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400" u="none">
          <a:solidFill>
            <a:srgbClr val="007743"/>
          </a:solidFill>
          <a:uFillTx/>
          <a:latin typeface="Century Gothic"/>
          <a:ea typeface="Century Gothic"/>
          <a:cs typeface="Century Gothic"/>
          <a:sym typeface="Century Gothic"/>
        </a:defRPr>
      </a:lvl1pPr>
      <a:lvl2pPr marL="0" marR="0" indent="0" algn="ctr" defTabSz="14255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400" u="none">
          <a:solidFill>
            <a:srgbClr val="007743"/>
          </a:solidFill>
          <a:uFillTx/>
          <a:latin typeface="Century Gothic"/>
          <a:ea typeface="Century Gothic"/>
          <a:cs typeface="Century Gothic"/>
          <a:sym typeface="Century Gothic"/>
        </a:defRPr>
      </a:lvl2pPr>
      <a:lvl3pPr marL="0" marR="0" indent="0" algn="ctr" defTabSz="14255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400" u="none">
          <a:solidFill>
            <a:srgbClr val="007743"/>
          </a:solidFill>
          <a:uFillTx/>
          <a:latin typeface="Century Gothic"/>
          <a:ea typeface="Century Gothic"/>
          <a:cs typeface="Century Gothic"/>
          <a:sym typeface="Century Gothic"/>
        </a:defRPr>
      </a:lvl3pPr>
      <a:lvl4pPr marL="0" marR="0" indent="0" algn="ctr" defTabSz="14255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400" u="none">
          <a:solidFill>
            <a:srgbClr val="007743"/>
          </a:solidFill>
          <a:uFillTx/>
          <a:latin typeface="Century Gothic"/>
          <a:ea typeface="Century Gothic"/>
          <a:cs typeface="Century Gothic"/>
          <a:sym typeface="Century Gothic"/>
        </a:defRPr>
      </a:lvl4pPr>
      <a:lvl5pPr marL="0" marR="0" indent="0" algn="ctr" defTabSz="14255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400" u="none">
          <a:solidFill>
            <a:srgbClr val="007743"/>
          </a:solidFill>
          <a:uFillTx/>
          <a:latin typeface="Century Gothic"/>
          <a:ea typeface="Century Gothic"/>
          <a:cs typeface="Century Gothic"/>
          <a:sym typeface="Century Gothic"/>
        </a:defRPr>
      </a:lvl5pPr>
      <a:lvl6pPr marL="0" marR="0" indent="0" algn="ctr" defTabSz="14255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400" u="none">
          <a:solidFill>
            <a:srgbClr val="007743"/>
          </a:solidFill>
          <a:uFillTx/>
          <a:latin typeface="Century Gothic"/>
          <a:ea typeface="Century Gothic"/>
          <a:cs typeface="Century Gothic"/>
          <a:sym typeface="Century Gothic"/>
        </a:defRPr>
      </a:lvl6pPr>
      <a:lvl7pPr marL="0" marR="0" indent="0" algn="ctr" defTabSz="14255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400" u="none">
          <a:solidFill>
            <a:srgbClr val="007743"/>
          </a:solidFill>
          <a:uFillTx/>
          <a:latin typeface="Century Gothic"/>
          <a:ea typeface="Century Gothic"/>
          <a:cs typeface="Century Gothic"/>
          <a:sym typeface="Century Gothic"/>
        </a:defRPr>
      </a:lvl7pPr>
      <a:lvl8pPr marL="0" marR="0" indent="0" algn="ctr" defTabSz="14255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400" u="none">
          <a:solidFill>
            <a:srgbClr val="007743"/>
          </a:solidFill>
          <a:uFillTx/>
          <a:latin typeface="Century Gothic"/>
          <a:ea typeface="Century Gothic"/>
          <a:cs typeface="Century Gothic"/>
          <a:sym typeface="Century Gothic"/>
        </a:defRPr>
      </a:lvl8pPr>
      <a:lvl9pPr marL="0" marR="0" indent="0" algn="ctr" defTabSz="142555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5400" u="none">
          <a:solidFill>
            <a:srgbClr val="007743"/>
          </a:solidFill>
          <a:uFillTx/>
          <a:latin typeface="Century Gothic"/>
          <a:ea typeface="Century Gothic"/>
          <a:cs typeface="Century Gothic"/>
          <a:sym typeface="Century Gothic"/>
        </a:defRPr>
      </a:lvl9pPr>
    </p:titleStyle>
    <p:bodyStyle>
      <a:lvl1pPr marL="356386" marR="0" indent="-356386" algn="l" defTabSz="1425550" rtl="0" latinLnBrk="0">
        <a:lnSpc>
          <a:spcPct val="9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300" u="none">
          <a:solidFill>
            <a:srgbClr val="000000"/>
          </a:solidFill>
          <a:uFillTx/>
          <a:latin typeface="Century Gothic"/>
          <a:ea typeface="Century Gothic"/>
          <a:cs typeface="Century Gothic"/>
          <a:sym typeface="Century Gothic"/>
        </a:defRPr>
      </a:lvl1pPr>
      <a:lvl2pPr marL="1126954" marR="0" indent="-414179" algn="l" defTabSz="1425550" rtl="0" latinLnBrk="0">
        <a:lnSpc>
          <a:spcPct val="9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300" u="none">
          <a:solidFill>
            <a:srgbClr val="000000"/>
          </a:solidFill>
          <a:uFillTx/>
          <a:latin typeface="Century Gothic"/>
          <a:ea typeface="Century Gothic"/>
          <a:cs typeface="Century Gothic"/>
          <a:sym typeface="Century Gothic"/>
        </a:defRPr>
      </a:lvl2pPr>
      <a:lvl3pPr marL="1919893" marR="0" indent="-494343" algn="l" defTabSz="1425550" rtl="0" latinLnBrk="0">
        <a:lnSpc>
          <a:spcPct val="9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300" u="none">
          <a:solidFill>
            <a:srgbClr val="000000"/>
          </a:solidFill>
          <a:uFillTx/>
          <a:latin typeface="Century Gothic"/>
          <a:ea typeface="Century Gothic"/>
          <a:cs typeface="Century Gothic"/>
          <a:sym typeface="Century Gothic"/>
        </a:defRPr>
      </a:lvl3pPr>
      <a:lvl4pPr marL="2685633" marR="0" indent="-547308" algn="l" defTabSz="1425550" rtl="0" latinLnBrk="0">
        <a:lnSpc>
          <a:spcPct val="9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300" u="none">
          <a:solidFill>
            <a:srgbClr val="000000"/>
          </a:solidFill>
          <a:uFillTx/>
          <a:latin typeface="Century Gothic"/>
          <a:ea typeface="Century Gothic"/>
          <a:cs typeface="Century Gothic"/>
          <a:sym typeface="Century Gothic"/>
        </a:defRPr>
      </a:lvl4pPr>
      <a:lvl5pPr marL="3398408" marR="0" indent="-547308" algn="l" defTabSz="1425550" rtl="0" latinLnBrk="0">
        <a:lnSpc>
          <a:spcPct val="9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300" u="none">
          <a:solidFill>
            <a:srgbClr val="000000"/>
          </a:solidFill>
          <a:uFillTx/>
          <a:latin typeface="Century Gothic"/>
          <a:ea typeface="Century Gothic"/>
          <a:cs typeface="Century Gothic"/>
          <a:sym typeface="Century Gothic"/>
        </a:defRPr>
      </a:lvl5pPr>
      <a:lvl6pPr marL="4111182" marR="0" indent="-547308" algn="l" defTabSz="1425550" rtl="0" latinLnBrk="0">
        <a:lnSpc>
          <a:spcPct val="9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300" u="none">
          <a:solidFill>
            <a:srgbClr val="000000"/>
          </a:solidFill>
          <a:uFillTx/>
          <a:latin typeface="Century Gothic"/>
          <a:ea typeface="Century Gothic"/>
          <a:cs typeface="Century Gothic"/>
          <a:sym typeface="Century Gothic"/>
        </a:defRPr>
      </a:lvl6pPr>
      <a:lvl7pPr marL="4823957" marR="0" indent="-547308" algn="l" defTabSz="1425550" rtl="0" latinLnBrk="0">
        <a:lnSpc>
          <a:spcPct val="9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300" u="none">
          <a:solidFill>
            <a:srgbClr val="000000"/>
          </a:solidFill>
          <a:uFillTx/>
          <a:latin typeface="Century Gothic"/>
          <a:ea typeface="Century Gothic"/>
          <a:cs typeface="Century Gothic"/>
          <a:sym typeface="Century Gothic"/>
        </a:defRPr>
      </a:lvl7pPr>
      <a:lvl8pPr marL="5536732" marR="0" indent="-547308" algn="l" defTabSz="1425550" rtl="0" latinLnBrk="0">
        <a:lnSpc>
          <a:spcPct val="9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300" u="none">
          <a:solidFill>
            <a:srgbClr val="000000"/>
          </a:solidFill>
          <a:uFillTx/>
          <a:latin typeface="Century Gothic"/>
          <a:ea typeface="Century Gothic"/>
          <a:cs typeface="Century Gothic"/>
          <a:sym typeface="Century Gothic"/>
        </a:defRPr>
      </a:lvl8pPr>
      <a:lvl9pPr marL="6249507" marR="0" indent="-547308" algn="l" defTabSz="1425550" rtl="0" latinLnBrk="0">
        <a:lnSpc>
          <a:spcPct val="90000"/>
        </a:lnSpc>
        <a:spcBef>
          <a:spcPts val="15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4300" u="none">
          <a:solidFill>
            <a:srgbClr val="000000"/>
          </a:solidFill>
          <a:uFillTx/>
          <a:latin typeface="Century Gothic"/>
          <a:ea typeface="Century Gothic"/>
          <a:cs typeface="Century Gothic"/>
          <a:sym typeface="Century Gothic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Relationship Id="rId4" Type="http://schemas.openxmlformats.org/officeDocument/2006/relationships/image" Target="../media/image17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18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0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Rettangolo 4"/>
          <p:cNvSpPr/>
          <p:nvPr/>
        </p:nvSpPr>
        <p:spPr>
          <a:xfrm>
            <a:off x="-1" y="-42276"/>
            <a:ext cx="19007140" cy="10691815"/>
          </a:xfrm>
          <a:prstGeom prst="rect">
            <a:avLst/>
          </a:prstGeom>
          <a:solidFill>
            <a:srgbClr val="007743"/>
          </a:solidFill>
          <a:ln w="12700">
            <a:solidFill>
              <a:srgbClr val="32538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  <p:sp>
        <p:nvSpPr>
          <p:cNvPr id="151" name="Rettangolo 5"/>
          <p:cNvSpPr/>
          <p:nvPr/>
        </p:nvSpPr>
        <p:spPr>
          <a:xfrm>
            <a:off x="732869" y="680089"/>
            <a:ext cx="17536636" cy="922703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</a:p>
        </p:txBody>
      </p:sp>
      <p:sp>
        <p:nvSpPr>
          <p:cNvPr id="152" name="CasellaDiTesto 16"/>
          <p:cNvSpPr txBox="1"/>
          <p:nvPr/>
        </p:nvSpPr>
        <p:spPr>
          <a:xfrm>
            <a:off x="1012658" y="10168204"/>
            <a:ext cx="3565873" cy="2487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defTabSz="914400">
              <a:defRPr sz="2000">
                <a:solidFill>
                  <a:srgbClr val="FFFFFF"/>
                </a:solidFill>
              </a:defRPr>
            </a:lvl1pPr>
          </a:lstStyle>
          <a:p>
            <a:pPr/>
            <a:r>
              <a:t>www.asst-franciacorta.it</a:t>
            </a:r>
          </a:p>
        </p:txBody>
      </p:sp>
      <p:sp>
        <p:nvSpPr>
          <p:cNvPr id="153" name="Rettangolo 7"/>
          <p:cNvSpPr txBox="1"/>
          <p:nvPr/>
        </p:nvSpPr>
        <p:spPr>
          <a:xfrm>
            <a:off x="2930921" y="801985"/>
            <a:ext cx="13147972" cy="71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 sz="1500"/>
            </a:pPr>
          </a:p>
          <a:p>
            <a:pPr algn="just">
              <a:defRPr sz="3000"/>
            </a:pPr>
            <a:r>
              <a:t> </a:t>
            </a:r>
          </a:p>
        </p:txBody>
      </p:sp>
      <p:pic>
        <p:nvPicPr>
          <p:cNvPr id="154" name="Immagine 1" descr="Immagine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37066" y="1155890"/>
            <a:ext cx="3074368" cy="1588942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Sottotitolo 2"/>
          <p:cNvSpPr txBox="1"/>
          <p:nvPr/>
        </p:nvSpPr>
        <p:spPr>
          <a:xfrm>
            <a:off x="6488529" y="8723320"/>
            <a:ext cx="5621973" cy="586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1425550">
              <a:lnSpc>
                <a:spcPct val="90000"/>
              </a:lnSpc>
              <a:spcBef>
                <a:spcPts val="1500"/>
              </a:spcBef>
              <a:defRPr sz="32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Milano, 08.03.2025</a:t>
            </a:r>
          </a:p>
        </p:txBody>
      </p:sp>
      <p:sp>
        <p:nvSpPr>
          <p:cNvPr id="156" name="Rettangolo 3"/>
          <p:cNvSpPr txBox="1"/>
          <p:nvPr/>
        </p:nvSpPr>
        <p:spPr>
          <a:xfrm>
            <a:off x="5993807" y="3465205"/>
            <a:ext cx="7561940" cy="176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 sz="5400">
                <a:solidFill>
                  <a:srgbClr val="00774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PREVENZIONE GINECOLOGICA </a:t>
            </a:r>
          </a:p>
        </p:txBody>
      </p:sp>
      <p:pic>
        <p:nvPicPr>
          <p:cNvPr id="157" name="sconosciuto.png" descr="sconosciut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268187" y="1606884"/>
            <a:ext cx="4702646" cy="1101253"/>
          </a:xfrm>
          <a:prstGeom prst="rect">
            <a:avLst/>
          </a:prstGeom>
          <a:ln w="12700">
            <a:miter lim="400000"/>
          </a:ln>
        </p:spPr>
      </p:pic>
      <p:sp>
        <p:nvSpPr>
          <p:cNvPr id="158" name="Sottotitolo 2"/>
          <p:cNvSpPr txBox="1"/>
          <p:nvPr/>
        </p:nvSpPr>
        <p:spPr>
          <a:xfrm>
            <a:off x="12808524" y="8786820"/>
            <a:ext cx="5621973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 defTabSz="1425550">
              <a:lnSpc>
                <a:spcPct val="90000"/>
              </a:lnSpc>
              <a:spcBef>
                <a:spcPts val="1500"/>
              </a:spcBef>
              <a:defRPr sz="24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dott. Orlando Caruso </a:t>
            </a:r>
          </a:p>
        </p:txBody>
      </p:sp>
      <p:pic>
        <p:nvPicPr>
          <p:cNvPr id="159" name="sconosciuto.png" descr="sconosciuto.png"/>
          <p:cNvPicPr>
            <a:picLocks noChangeAspect="1"/>
          </p:cNvPicPr>
          <p:nvPr/>
        </p:nvPicPr>
        <p:blipFill>
          <a:blip r:embed="rId4">
            <a:extLst/>
          </a:blip>
          <a:srcRect l="0" t="0" r="0" b="9293"/>
          <a:stretch>
            <a:fillRect/>
          </a:stretch>
        </p:blipFill>
        <p:spPr>
          <a:xfrm>
            <a:off x="1101825" y="5370692"/>
            <a:ext cx="4688825" cy="4253077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Testo"/>
          <p:cNvSpPr txBox="1"/>
          <p:nvPr/>
        </p:nvSpPr>
        <p:spPr>
          <a:xfrm>
            <a:off x="2770187" y="-1437396"/>
            <a:ext cx="127001" cy="523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latin typeface="+mn-lt"/>
                <a:ea typeface="+mn-ea"/>
                <a:cs typeface="+mn-cs"/>
                <a:sym typeface="Helvetica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curare in gravidanza"/>
          <p:cNvSpPr txBox="1"/>
          <p:nvPr/>
        </p:nvSpPr>
        <p:spPr>
          <a:xfrm>
            <a:off x="2186211" y="924798"/>
            <a:ext cx="14255356" cy="13171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 defTabSz="1211717">
              <a:lnSpc>
                <a:spcPct val="90000"/>
              </a:lnSpc>
              <a:defRPr b="1" sz="7905">
                <a:solidFill>
                  <a:srgbClr val="00774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curare in gravidanza   </a:t>
            </a:r>
          </a:p>
        </p:txBody>
      </p:sp>
      <p:sp>
        <p:nvSpPr>
          <p:cNvPr id="212" name="tamponamento uterino"/>
          <p:cNvSpPr txBox="1"/>
          <p:nvPr/>
        </p:nvSpPr>
        <p:spPr>
          <a:xfrm>
            <a:off x="4766588" y="3923391"/>
            <a:ext cx="4328156" cy="554942"/>
          </a:xfrm>
          <a:prstGeom prst="rect">
            <a:avLst/>
          </a:prstGeom>
          <a:solidFill>
            <a:schemeClr val="accent2"/>
          </a:solidFill>
          <a:ln w="12700">
            <a:solidFill>
              <a:srgbClr val="AD5B24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400">
                <a:solidFill>
                  <a:srgbClr val="FFFFFF"/>
                </a:solidFill>
              </a:defRPr>
            </a:lvl1pPr>
          </a:lstStyle>
          <a:p>
            <a:pPr>
              <a:defRPr sz="1900"/>
            </a:pPr>
            <a:r>
              <a:rPr sz="3400"/>
              <a:t>tamponamento uterino </a:t>
            </a:r>
          </a:p>
        </p:txBody>
      </p:sp>
      <p:sp>
        <p:nvSpPr>
          <p:cNvPr id="213" name="radiologia interventistica"/>
          <p:cNvSpPr txBox="1"/>
          <p:nvPr/>
        </p:nvSpPr>
        <p:spPr>
          <a:xfrm>
            <a:off x="5664306" y="5547811"/>
            <a:ext cx="4547430" cy="554941"/>
          </a:xfrm>
          <a:prstGeom prst="rect">
            <a:avLst/>
          </a:prstGeom>
          <a:solidFill>
            <a:schemeClr val="accent2"/>
          </a:solidFill>
          <a:ln w="12700">
            <a:solidFill>
              <a:srgbClr val="AD5B24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400">
                <a:solidFill>
                  <a:srgbClr val="FFFFFF"/>
                </a:solidFill>
              </a:defRPr>
            </a:lvl1pPr>
          </a:lstStyle>
          <a:p>
            <a:pPr>
              <a:defRPr sz="1900"/>
            </a:pPr>
            <a:r>
              <a:rPr sz="3400"/>
              <a:t>radiologia interventistica </a:t>
            </a:r>
          </a:p>
        </p:txBody>
      </p:sp>
      <p:sp>
        <p:nvSpPr>
          <p:cNvPr id="214" name="obstetric “bloody business”"/>
          <p:cNvSpPr txBox="1"/>
          <p:nvPr/>
        </p:nvSpPr>
        <p:spPr>
          <a:xfrm>
            <a:off x="1953565" y="2351867"/>
            <a:ext cx="14255355" cy="5521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 defTabSz="570219">
              <a:lnSpc>
                <a:spcPct val="90000"/>
              </a:lnSpc>
              <a:defRPr b="1" sz="3520">
                <a:solidFill>
                  <a:srgbClr val="FF260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obstetric “bloody business”</a:t>
            </a:r>
          </a:p>
        </p:txBody>
      </p:sp>
      <p:sp>
        <p:nvSpPr>
          <p:cNvPr id="215" name="suture emostatiche"/>
          <p:cNvSpPr txBox="1"/>
          <p:nvPr/>
        </p:nvSpPr>
        <p:spPr>
          <a:xfrm>
            <a:off x="12320706" y="5547811"/>
            <a:ext cx="3600758" cy="554941"/>
          </a:xfrm>
          <a:prstGeom prst="rect">
            <a:avLst/>
          </a:prstGeom>
          <a:solidFill>
            <a:schemeClr val="accent2"/>
          </a:solidFill>
          <a:ln w="12700">
            <a:solidFill>
              <a:srgbClr val="AD5B24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400">
                <a:solidFill>
                  <a:srgbClr val="FFFFFF"/>
                </a:solidFill>
              </a:defRPr>
            </a:lvl1pPr>
          </a:lstStyle>
          <a:p>
            <a:pPr>
              <a:defRPr sz="1900"/>
            </a:pPr>
            <a:r>
              <a:rPr sz="3400"/>
              <a:t>suture emostatiche </a:t>
            </a:r>
          </a:p>
        </p:txBody>
      </p:sp>
      <p:sp>
        <p:nvSpPr>
          <p:cNvPr id="216" name="garze al chitosano"/>
          <p:cNvSpPr txBox="1"/>
          <p:nvPr/>
        </p:nvSpPr>
        <p:spPr>
          <a:xfrm>
            <a:off x="10947344" y="3923391"/>
            <a:ext cx="3350913" cy="554942"/>
          </a:xfrm>
          <a:prstGeom prst="rect">
            <a:avLst/>
          </a:prstGeom>
          <a:solidFill>
            <a:schemeClr val="accent2"/>
          </a:solidFill>
          <a:ln w="12700">
            <a:solidFill>
              <a:srgbClr val="AD5B24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400">
                <a:solidFill>
                  <a:srgbClr val="FFFFFF"/>
                </a:solidFill>
              </a:defRPr>
            </a:lvl1pPr>
          </a:lstStyle>
          <a:p>
            <a:pPr>
              <a:defRPr sz="1900"/>
            </a:pPr>
            <a:r>
              <a:rPr sz="3400"/>
              <a:t>garze al chitosano </a:t>
            </a:r>
          </a:p>
        </p:txBody>
      </p:sp>
      <p:sp>
        <p:nvSpPr>
          <p:cNvPr id="217" name="isterectomia periparto"/>
          <p:cNvSpPr txBox="1"/>
          <p:nvPr/>
        </p:nvSpPr>
        <p:spPr>
          <a:xfrm>
            <a:off x="8048568" y="8420544"/>
            <a:ext cx="4135027" cy="554942"/>
          </a:xfrm>
          <a:prstGeom prst="rect">
            <a:avLst/>
          </a:prstGeom>
          <a:solidFill>
            <a:schemeClr val="accent2"/>
          </a:solidFill>
          <a:ln w="12700">
            <a:solidFill>
              <a:srgbClr val="AD5B24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400">
                <a:solidFill>
                  <a:srgbClr val="FFFFFF"/>
                </a:solidFill>
              </a:defRPr>
            </a:lvl1pPr>
          </a:lstStyle>
          <a:p>
            <a:pPr>
              <a:defRPr sz="1900"/>
            </a:pPr>
            <a:r>
              <a:rPr sz="3400"/>
              <a:t>isterectomia periparto </a:t>
            </a:r>
          </a:p>
        </p:txBody>
      </p:sp>
      <p:pic>
        <p:nvPicPr>
          <p:cNvPr id="218" name="filmato-incollato.png" descr="filmato-incollato.pn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1637528" y="2734012"/>
            <a:ext cx="2768601" cy="29337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9" name="filmato-incollato.png" descr="filmato-incollat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113233" y="7578751"/>
            <a:ext cx="3962401" cy="20447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NB =&gt; prevenire sempre e preventivamente"/>
          <p:cNvSpPr txBox="1"/>
          <p:nvPr/>
        </p:nvSpPr>
        <p:spPr>
          <a:xfrm>
            <a:off x="2611131" y="868582"/>
            <a:ext cx="14255356" cy="1317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 defTabSz="798308">
              <a:lnSpc>
                <a:spcPct val="90000"/>
              </a:lnSpc>
              <a:defRPr b="1" sz="5264">
                <a:solidFill>
                  <a:srgbClr val="00774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NB =&gt; prevenire sempre e preventivamente    </a:t>
            </a:r>
          </a:p>
        </p:txBody>
      </p:sp>
      <p:pic>
        <p:nvPicPr>
          <p:cNvPr id="222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rcRect l="14999" t="21952" r="9791" b="14779"/>
          <a:stretch>
            <a:fillRect/>
          </a:stretch>
        </p:blipFill>
        <p:spPr>
          <a:xfrm>
            <a:off x="793865" y="2412869"/>
            <a:ext cx="6074703" cy="6813633"/>
          </a:xfrm>
          <a:prstGeom prst="rect">
            <a:avLst/>
          </a:prstGeom>
          <a:ln w="12700">
            <a:miter lim="400000"/>
          </a:ln>
        </p:spPr>
      </p:pic>
      <p:pic>
        <p:nvPicPr>
          <p:cNvPr id="223" name="Immagine" descr="Immagine"/>
          <p:cNvPicPr>
            <a:picLocks noChangeAspect="1"/>
          </p:cNvPicPr>
          <p:nvPr/>
        </p:nvPicPr>
        <p:blipFill>
          <a:blip r:embed="rId3">
            <a:extLst/>
          </a:blip>
          <a:srcRect l="28583" t="9378" r="8279" b="49483"/>
          <a:stretch>
            <a:fillRect/>
          </a:stretch>
        </p:blipFill>
        <p:spPr>
          <a:xfrm>
            <a:off x="7386758" y="2433946"/>
            <a:ext cx="6215070" cy="3037124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Interazioni geni-nutrienti allo studio con nutrigenomica…"/>
          <p:cNvSpPr txBox="1"/>
          <p:nvPr/>
        </p:nvSpPr>
        <p:spPr>
          <a:xfrm>
            <a:off x="7225689" y="7601050"/>
            <a:ext cx="6853392" cy="14493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b="1" sz="2300"/>
            </a:pPr>
            <a:r>
              <a:t>Interazioni geni-nutrienti allo studio con nutrigenomica </a:t>
            </a:r>
          </a:p>
          <a:p>
            <a:pPr>
              <a:defRPr b="1" sz="2300"/>
            </a:pPr>
          </a:p>
          <a:p>
            <a:pPr>
              <a:defRPr b="1" sz="2300"/>
            </a:pPr>
            <a:r>
              <a:t>Nutrienti in grado di guidare cambiamenti epigenetici </a:t>
            </a:r>
          </a:p>
        </p:txBody>
      </p:sp>
      <p:sp>
        <p:nvSpPr>
          <p:cNvPr id="225" name="VITAMINA A, COMPLESSO B, C, D"/>
          <p:cNvSpPr txBox="1"/>
          <p:nvPr/>
        </p:nvSpPr>
        <p:spPr>
          <a:xfrm>
            <a:off x="10912538" y="5719491"/>
            <a:ext cx="5008214" cy="4546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2900"/>
            </a:lvl1pPr>
          </a:lstStyle>
          <a:p>
            <a:pPr/>
            <a:r>
              <a:t>VITAMINA A, COMPLESSO B, C, D</a:t>
            </a:r>
          </a:p>
        </p:txBody>
      </p:sp>
      <p:pic>
        <p:nvPicPr>
          <p:cNvPr id="226" name="filmato-incollato.png" descr="filmato-incollato.png"/>
          <p:cNvPicPr>
            <a:picLocks noChangeAspect="1"/>
          </p:cNvPicPr>
          <p:nvPr/>
        </p:nvPicPr>
        <p:blipFill>
          <a:blip r:embed="rId4">
            <a:extLst/>
          </a:blip>
          <a:srcRect l="0" t="0" r="0" b="0"/>
          <a:stretch>
            <a:fillRect/>
          </a:stretch>
        </p:blipFill>
        <p:spPr>
          <a:xfrm>
            <a:off x="14436335" y="7327397"/>
            <a:ext cx="3541953" cy="19967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e quando si ricorre a chirurgia"/>
          <p:cNvSpPr txBox="1"/>
          <p:nvPr>
            <p:ph type="ctrTitle"/>
          </p:nvPr>
        </p:nvSpPr>
        <p:spPr>
          <a:xfrm>
            <a:off x="2265091" y="1252403"/>
            <a:ext cx="14255356" cy="1610361"/>
          </a:xfrm>
          <a:prstGeom prst="rect">
            <a:avLst/>
          </a:prstGeom>
        </p:spPr>
        <p:txBody>
          <a:bodyPr/>
          <a:lstStyle/>
          <a:p>
            <a:pPr/>
            <a:r>
              <a:rPr sz="7100"/>
              <a:t>e quando si ricorre a chirurgia</a:t>
            </a:r>
            <a:r>
              <a:t>  </a:t>
            </a:r>
          </a:p>
        </p:txBody>
      </p:sp>
      <p:sp>
        <p:nvSpPr>
          <p:cNvPr id="229" name="ANEMIA PREOPERATORIA: UN IMPORTANTE FATTORE DI RISCHIO MODIFICABILE…"/>
          <p:cNvSpPr txBox="1"/>
          <p:nvPr/>
        </p:nvSpPr>
        <p:spPr>
          <a:xfrm>
            <a:off x="2265091" y="3738412"/>
            <a:ext cx="14255356" cy="47686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 algn="ctr" defTabSz="940863">
              <a:lnSpc>
                <a:spcPct val="90000"/>
              </a:lnSpc>
              <a:spcBef>
                <a:spcPts val="900"/>
              </a:spcBef>
              <a:defRPr b="1" sz="297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ANEMIA PREOPERATORIA: UN IMPORTANTE FATTORE DI RISCHIO </a:t>
            </a:r>
            <a:r>
              <a:rPr sz="3498"/>
              <a:t>MODIFICABILE</a:t>
            </a:r>
            <a:r>
              <a:t> </a:t>
            </a:r>
          </a:p>
          <a:p>
            <a:pPr algn="ctr" defTabSz="940863">
              <a:lnSpc>
                <a:spcPct val="90000"/>
              </a:lnSpc>
              <a:spcBef>
                <a:spcPts val="900"/>
              </a:spcBef>
              <a:defRPr b="1" sz="2970">
                <a:latin typeface="Century Gothic"/>
                <a:ea typeface="Century Gothic"/>
                <a:cs typeface="Century Gothic"/>
                <a:sym typeface="Century Gothic"/>
              </a:defRPr>
            </a:pPr>
          </a:p>
          <a:p>
            <a:pPr defTabSz="940863">
              <a:lnSpc>
                <a:spcPct val="90000"/>
              </a:lnSpc>
              <a:spcBef>
                <a:spcPts val="900"/>
              </a:spcBef>
              <a:defRPr sz="297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11- 48 % </a:t>
            </a:r>
          </a:p>
          <a:p>
            <a:pPr defTabSz="940863">
              <a:lnSpc>
                <a:spcPct val="90000"/>
              </a:lnSpc>
              <a:spcBef>
                <a:spcPts val="900"/>
              </a:spcBef>
              <a:defRPr sz="2970">
                <a:latin typeface="Century Gothic"/>
                <a:ea typeface="Century Gothic"/>
                <a:cs typeface="Century Gothic"/>
                <a:sym typeface="Century Gothic"/>
              </a:defRPr>
            </a:pPr>
          </a:p>
          <a:p>
            <a:pPr defTabSz="940863">
              <a:lnSpc>
                <a:spcPct val="90000"/>
              </a:lnSpc>
              <a:spcBef>
                <a:spcPts val="900"/>
              </a:spcBef>
              <a:defRPr sz="297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fattore di rischio indipendente per aumenta morbosità e mortalità</a:t>
            </a:r>
          </a:p>
          <a:p>
            <a:pPr defTabSz="940863">
              <a:lnSpc>
                <a:spcPct val="90000"/>
              </a:lnSpc>
              <a:spcBef>
                <a:spcPts val="900"/>
              </a:spcBef>
              <a:defRPr sz="2970">
                <a:latin typeface="Century Gothic"/>
                <a:ea typeface="Century Gothic"/>
                <a:cs typeface="Century Gothic"/>
                <a:sym typeface="Century Gothic"/>
              </a:defRPr>
            </a:pPr>
          </a:p>
          <a:p>
            <a:pPr defTabSz="940863">
              <a:lnSpc>
                <a:spcPct val="90000"/>
              </a:lnSpc>
              <a:spcBef>
                <a:spcPts val="900"/>
              </a:spcBef>
              <a:defRPr sz="297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aumentano: sindrome coronarica, lesione renali, polmonite, sepsi, ritardo guarigione ferite, prolungata ospedalizzazione e ricoveri in terapie intensive</a:t>
            </a:r>
          </a:p>
        </p:txBody>
      </p:sp>
      <p:sp>
        <p:nvSpPr>
          <p:cNvPr id="230" name="e  quindi ……..=&gt;"/>
          <p:cNvSpPr txBox="1"/>
          <p:nvPr/>
        </p:nvSpPr>
        <p:spPr>
          <a:xfrm>
            <a:off x="13907237" y="8819129"/>
            <a:ext cx="1668734" cy="333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/>
            <a:r>
              <a:t>e  quindi ……..=&gt;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concetto di “Patient Blood Management”"/>
          <p:cNvSpPr txBox="1"/>
          <p:nvPr>
            <p:ph type="ctrTitle"/>
          </p:nvPr>
        </p:nvSpPr>
        <p:spPr>
          <a:xfrm>
            <a:off x="1414413" y="1700597"/>
            <a:ext cx="14255355" cy="733619"/>
          </a:xfrm>
          <a:prstGeom prst="rect">
            <a:avLst/>
          </a:prstGeom>
        </p:spPr>
        <p:txBody>
          <a:bodyPr/>
          <a:lstStyle>
            <a:lvl1pPr marL="558711" indent="-558711" defTabSz="1325761">
              <a:spcBef>
                <a:spcPts val="4200"/>
              </a:spcBef>
              <a:buSzPct val="65000"/>
              <a:buBlip>
                <a:blip r:embed="rId2"/>
              </a:buBlip>
              <a:defRPr b="0" sz="4278">
                <a:latin typeface="Helvetica Neue Bold Condensed"/>
                <a:ea typeface="Helvetica Neue Bold Condensed"/>
                <a:cs typeface="Helvetica Neue Bold Condensed"/>
                <a:sym typeface="Helvetica Neue Bold Condensed"/>
              </a:defRPr>
            </a:lvl1pPr>
          </a:lstStyle>
          <a:p>
            <a:pPr/>
            <a:r>
              <a:t>concetto di “Patient Blood Management”</a:t>
            </a:r>
          </a:p>
        </p:txBody>
      </p:sp>
      <p:sp>
        <p:nvSpPr>
          <p:cNvPr id="233" name="3 pilastri per gestire azioni sul paziente…"/>
          <p:cNvSpPr txBox="1"/>
          <p:nvPr>
            <p:ph type="subTitle" sz="half" idx="1"/>
          </p:nvPr>
        </p:nvSpPr>
        <p:spPr>
          <a:xfrm>
            <a:off x="1948568" y="3148273"/>
            <a:ext cx="14255355" cy="3703801"/>
          </a:xfrm>
          <a:prstGeom prst="rect">
            <a:avLst/>
          </a:prstGeom>
        </p:spPr>
        <p:txBody>
          <a:bodyPr/>
          <a:lstStyle/>
          <a:p>
            <a:pPr defTabSz="1083417">
              <a:spcBef>
                <a:spcPts val="1100"/>
              </a:spcBef>
              <a:defRPr b="1" sz="3723"/>
            </a:pPr>
            <a:r>
              <a:t>3 pilastri per gestire azioni sul paziente </a:t>
            </a:r>
          </a:p>
          <a:p>
            <a:pPr defTabSz="1083417">
              <a:spcBef>
                <a:spcPts val="1100"/>
              </a:spcBef>
              <a:defRPr b="1" sz="3723"/>
            </a:pPr>
          </a:p>
          <a:p>
            <a:pPr algn="l" defTabSz="1083417">
              <a:spcBef>
                <a:spcPts val="1100"/>
              </a:spcBef>
              <a:defRPr sz="3192"/>
            </a:pPr>
            <a:r>
              <a:t>a) controllare e superare anemia pre operatoria</a:t>
            </a:r>
          </a:p>
          <a:p>
            <a:pPr algn="l" defTabSz="1083417">
              <a:spcBef>
                <a:spcPts val="1100"/>
              </a:spcBef>
              <a:defRPr sz="3192"/>
            </a:pPr>
            <a:r>
              <a:t>b) minimizzare le perdite ematiche intraoperatorie </a:t>
            </a:r>
          </a:p>
          <a:p>
            <a:pPr algn="l" defTabSz="1083417">
              <a:spcBef>
                <a:spcPts val="1100"/>
              </a:spcBef>
              <a:defRPr sz="3192"/>
            </a:pPr>
            <a:r>
              <a:t>c) uso razionale del sangue da trasfondere </a:t>
            </a:r>
          </a:p>
        </p:txBody>
      </p:sp>
      <p:sp>
        <p:nvSpPr>
          <p:cNvPr id="234" name="basato sull’evidenza"/>
          <p:cNvSpPr txBox="1"/>
          <p:nvPr/>
        </p:nvSpPr>
        <p:spPr>
          <a:xfrm>
            <a:off x="1668015" y="7572481"/>
            <a:ext cx="14255355" cy="861865"/>
          </a:xfrm>
          <a:prstGeom prst="rect">
            <a:avLst/>
          </a:prstGeom>
          <a:solidFill>
            <a:schemeClr val="accent2"/>
          </a:solidFill>
          <a:ln w="12700">
            <a:solidFill>
              <a:srgbClr val="AD5B24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algn="ctr">
              <a:defRPr sz="4400">
                <a:solidFill>
                  <a:srgbClr val="FFFFFF"/>
                </a:solidFill>
              </a:defRPr>
            </a:lvl1pPr>
          </a:lstStyle>
          <a:p>
            <a:pPr/>
            <a:r>
              <a:t>basato sull’evidenza</a:t>
            </a:r>
          </a:p>
        </p:txBody>
      </p:sp>
      <p:sp>
        <p:nvSpPr>
          <p:cNvPr id="235" name="approccio multisciplinare"/>
          <p:cNvSpPr txBox="1"/>
          <p:nvPr/>
        </p:nvSpPr>
        <p:spPr>
          <a:xfrm>
            <a:off x="1668015" y="8552322"/>
            <a:ext cx="14255355" cy="861865"/>
          </a:xfrm>
          <a:prstGeom prst="rect">
            <a:avLst/>
          </a:prstGeom>
          <a:solidFill>
            <a:schemeClr val="accent2"/>
          </a:solidFill>
          <a:ln w="12700">
            <a:solidFill>
              <a:srgbClr val="AD5B24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algn="ctr">
              <a:defRPr sz="4400">
                <a:solidFill>
                  <a:srgbClr val="FFFFFF"/>
                </a:solidFill>
              </a:defRPr>
            </a:lvl1pPr>
          </a:lstStyle>
          <a:p>
            <a:pPr/>
            <a:r>
              <a:t>approccio multisciplinare </a:t>
            </a:r>
          </a:p>
        </p:txBody>
      </p:sp>
      <p:pic>
        <p:nvPicPr>
          <p:cNvPr id="236" name="filmato-incollato.png" descr="filmato-incollat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921767" y="1064106"/>
            <a:ext cx="3810001" cy="2006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13441" y="893456"/>
            <a:ext cx="8130283" cy="508798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41" name="Primo piano in bianco e nero di un pianoforte che viene suonato"/>
          <p:cNvGrpSpPr/>
          <p:nvPr/>
        </p:nvGrpSpPr>
        <p:grpSpPr>
          <a:xfrm>
            <a:off x="9792552" y="809610"/>
            <a:ext cx="8408405" cy="5255630"/>
            <a:chOff x="0" y="0"/>
            <a:chExt cx="8408403" cy="5255628"/>
          </a:xfrm>
        </p:grpSpPr>
        <p:pic>
          <p:nvPicPr>
            <p:cNvPr id="240" name="Primo piano in bianco e nero di un pianoforte che viene suonato" descr="Primo piano in bianco e nero di un pianoforte che viene suonato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5728" t="0" r="3864" b="0"/>
            <a:stretch>
              <a:fillRect/>
            </a:stretch>
          </p:blipFill>
          <p:spPr>
            <a:xfrm>
              <a:off x="53881" y="53885"/>
              <a:ext cx="8300641" cy="514805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39" name="Primo piano in bianco e nero di un pianoforte che viene suonato" descr="Primo piano in bianco e nero di un pianoforte che viene suonato"/>
            <p:cNvPicPr>
              <a:picLocks noChangeAspect="0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" y="-1"/>
              <a:ext cx="8408405" cy="5255630"/>
            </a:xfrm>
            <a:prstGeom prst="rect">
              <a:avLst/>
            </a:prstGeom>
            <a:effectLst/>
          </p:spPr>
        </p:pic>
      </p:grpSp>
      <p:sp>
        <p:nvSpPr>
          <p:cNvPr id="242" name="evoluzione tecnologica ..quale ROBOT ?"/>
          <p:cNvSpPr txBox="1"/>
          <p:nvPr>
            <p:ph type="subTitle" sz="quarter" idx="1"/>
          </p:nvPr>
        </p:nvSpPr>
        <p:spPr>
          <a:xfrm>
            <a:off x="832221" y="6779001"/>
            <a:ext cx="8878752" cy="1301871"/>
          </a:xfrm>
          <a:prstGeom prst="rect">
            <a:avLst/>
          </a:prstGeom>
        </p:spPr>
        <p:txBody>
          <a:bodyPr/>
          <a:lstStyle>
            <a:lvl1pPr defTabSz="1354272">
              <a:spcBef>
                <a:spcPts val="1400"/>
              </a:spcBef>
              <a:defRPr b="1" sz="3514"/>
            </a:lvl1pPr>
          </a:lstStyle>
          <a:p>
            <a:pPr/>
            <a:r>
              <a:t>evoluzione tecnologica ..quale ROBOT ?</a:t>
            </a:r>
          </a:p>
        </p:txBody>
      </p:sp>
      <p:sp>
        <p:nvSpPr>
          <p:cNvPr id="243" name="sistemi di coagulazione avanzata"/>
          <p:cNvSpPr txBox="1"/>
          <p:nvPr/>
        </p:nvSpPr>
        <p:spPr>
          <a:xfrm>
            <a:off x="2594268" y="8201883"/>
            <a:ext cx="4516858" cy="8567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2600"/>
            </a:pPr>
            <a:r>
              <a:t>sistemi di coagulazione avanzata </a:t>
            </a:r>
          </a:p>
          <a:p>
            <a:pPr>
              <a:defRPr sz="2600"/>
            </a:pPr>
            <a:r>
              <a:t> </a:t>
            </a:r>
          </a:p>
        </p:txBody>
      </p:sp>
      <p:pic>
        <p:nvPicPr>
          <p:cNvPr id="244" name="Screenshot 2025-03-08 alle 02.32.58.png" descr="Screenshot 2025-03-08 alle 02.32.58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322892" y="1298145"/>
            <a:ext cx="5300939" cy="1746753"/>
          </a:xfrm>
          <a:prstGeom prst="rect">
            <a:avLst/>
          </a:prstGeom>
          <a:ln w="12700">
            <a:miter lim="400000"/>
          </a:ln>
        </p:spPr>
      </p:pic>
      <p:pic>
        <p:nvPicPr>
          <p:cNvPr id="245" name="Screenshot 2025-03-08 alle 02.32.26.png" descr="Screenshot 2025-03-08 alle 02.32.26.png"/>
          <p:cNvPicPr>
            <a:picLocks noChangeAspect="1"/>
          </p:cNvPicPr>
          <p:nvPr/>
        </p:nvPicPr>
        <p:blipFill>
          <a:blip r:embed="rId6">
            <a:extLst/>
          </a:blip>
          <a:srcRect l="0" t="178" r="0" b="178"/>
          <a:stretch>
            <a:fillRect/>
          </a:stretch>
        </p:blipFill>
        <p:spPr>
          <a:xfrm>
            <a:off x="12240996" y="6228137"/>
            <a:ext cx="4890432" cy="34392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Picture Placeholder 2" descr="Picture Placeholder 2"/>
          <p:cNvPicPr>
            <a:picLocks noChangeAspect="1"/>
          </p:cNvPicPr>
          <p:nvPr/>
        </p:nvPicPr>
        <p:blipFill>
          <a:blip r:embed="rId2">
            <a:extLst/>
          </a:blip>
          <a:srcRect l="3205" t="0" r="0" b="0"/>
          <a:stretch>
            <a:fillRect/>
          </a:stretch>
        </p:blipFill>
        <p:spPr>
          <a:xfrm>
            <a:off x="9619778" y="4918287"/>
            <a:ext cx="6836054" cy="339132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8" name="Immagine" descr="Immagin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40746" y="886807"/>
            <a:ext cx="6402944" cy="8365655"/>
          </a:xfrm>
          <a:prstGeom prst="rect">
            <a:avLst/>
          </a:prstGeom>
          <a:ln w="12700">
            <a:miter lim="400000"/>
          </a:ln>
        </p:spPr>
      </p:pic>
      <p:sp>
        <p:nvSpPr>
          <p:cNvPr id="249" name="sostenibilità"/>
          <p:cNvSpPr txBox="1"/>
          <p:nvPr/>
        </p:nvSpPr>
        <p:spPr>
          <a:xfrm>
            <a:off x="8852234" y="2370052"/>
            <a:ext cx="8371259" cy="17415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 defTabSz="1425550">
              <a:lnSpc>
                <a:spcPct val="90000"/>
              </a:lnSpc>
              <a:defRPr b="1" sz="9300">
                <a:solidFill>
                  <a:srgbClr val="00774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sostenibilità </a:t>
            </a:r>
          </a:p>
        </p:txBody>
      </p:sp>
      <p:sp>
        <p:nvSpPr>
          <p:cNvPr id="250" name="Title 1"/>
          <p:cNvSpPr txBox="1"/>
          <p:nvPr>
            <p:ph type="title"/>
          </p:nvPr>
        </p:nvSpPr>
        <p:spPr>
          <a:xfrm>
            <a:off x="4176179" y="1026751"/>
            <a:ext cx="14255355" cy="1219516"/>
          </a:xfrm>
          <a:prstGeom prst="rect">
            <a:avLst/>
          </a:prstGeom>
        </p:spPr>
        <p:txBody>
          <a:bodyPr anchor="b"/>
          <a:lstStyle/>
          <a:p>
            <a:pPr defTabSz="1012140">
              <a:defRPr sz="3834"/>
            </a:pPr>
            <a:r>
              <a:t>conoscenza, </a:t>
            </a:r>
          </a:p>
          <a:p>
            <a:pPr defTabSz="1012140">
              <a:defRPr sz="3834"/>
            </a:pPr>
            <a:r>
              <a:t>                             buon senso e realismo per …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buon senso"/>
          <p:cNvSpPr txBox="1"/>
          <p:nvPr>
            <p:ph type="ctrTitle"/>
          </p:nvPr>
        </p:nvSpPr>
        <p:spPr>
          <a:xfrm>
            <a:off x="2371922" y="3275413"/>
            <a:ext cx="14255356" cy="2932449"/>
          </a:xfrm>
          <a:prstGeom prst="rect">
            <a:avLst/>
          </a:prstGeom>
        </p:spPr>
        <p:txBody>
          <a:bodyPr/>
          <a:lstStyle/>
          <a:p>
            <a:pPr/>
            <a:r>
              <a:t>buon senso </a:t>
            </a:r>
          </a:p>
        </p:txBody>
      </p:sp>
      <p:sp>
        <p:nvSpPr>
          <p:cNvPr id="163" name="conoscenza"/>
          <p:cNvSpPr txBox="1"/>
          <p:nvPr/>
        </p:nvSpPr>
        <p:spPr>
          <a:xfrm>
            <a:off x="2371922" y="347626"/>
            <a:ext cx="14255356" cy="37223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 defTabSz="1425550">
              <a:lnSpc>
                <a:spcPct val="90000"/>
              </a:lnSpc>
              <a:defRPr b="1" sz="9300">
                <a:solidFill>
                  <a:srgbClr val="00774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conoscenza </a:t>
            </a:r>
          </a:p>
        </p:txBody>
      </p:sp>
      <p:sp>
        <p:nvSpPr>
          <p:cNvPr id="164" name="realismo"/>
          <p:cNvSpPr txBox="1"/>
          <p:nvPr/>
        </p:nvSpPr>
        <p:spPr>
          <a:xfrm>
            <a:off x="2531744" y="4824888"/>
            <a:ext cx="14255355" cy="37223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 defTabSz="1425550">
              <a:lnSpc>
                <a:spcPct val="90000"/>
              </a:lnSpc>
              <a:defRPr b="1" sz="9300">
                <a:solidFill>
                  <a:srgbClr val="00774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realismo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Una donna su tre mostra almeno un deficit di micronutrienti sulla base di biomarcatori…"/>
          <p:cNvSpPr txBox="1"/>
          <p:nvPr/>
        </p:nvSpPr>
        <p:spPr>
          <a:xfrm>
            <a:off x="1890165" y="2361106"/>
            <a:ext cx="15011209" cy="42087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 algn="ctr" defTabSz="1140439">
              <a:lnSpc>
                <a:spcPct val="90000"/>
              </a:lnSpc>
              <a:spcBef>
                <a:spcPts val="1200"/>
              </a:spcBef>
              <a:defRPr sz="408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b="1"/>
              <a:t>Una donna su tre </a:t>
            </a:r>
            <a:r>
              <a:t>mostra almeno un deficit di micronutrienti sulla base di biomarcatori</a:t>
            </a:r>
          </a:p>
          <a:p>
            <a:pPr algn="ctr" defTabSz="1140439">
              <a:lnSpc>
                <a:spcPct val="90000"/>
              </a:lnSpc>
              <a:spcBef>
                <a:spcPts val="1200"/>
              </a:spcBef>
              <a:defRPr sz="4080">
                <a:latin typeface="Century Gothic"/>
                <a:ea typeface="Century Gothic"/>
                <a:cs typeface="Century Gothic"/>
                <a:sym typeface="Century Gothic"/>
              </a:defRPr>
            </a:pPr>
          </a:p>
          <a:p>
            <a:pPr algn="ctr" defTabSz="1140439">
              <a:lnSpc>
                <a:spcPct val="90000"/>
              </a:lnSpc>
              <a:spcBef>
                <a:spcPts val="1200"/>
              </a:spcBef>
              <a:defRPr sz="408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Il deficit più comune è il </a:t>
            </a:r>
            <a:r>
              <a:rPr b="1"/>
              <a:t>ferro</a:t>
            </a:r>
            <a:r>
              <a:t> </a:t>
            </a:r>
          </a:p>
          <a:p>
            <a:pPr algn="ctr" defTabSz="1140439">
              <a:lnSpc>
                <a:spcPct val="90000"/>
              </a:lnSpc>
              <a:spcBef>
                <a:spcPts val="1200"/>
              </a:spcBef>
              <a:defRPr sz="4080">
                <a:latin typeface="Century Gothic"/>
                <a:ea typeface="Century Gothic"/>
                <a:cs typeface="Century Gothic"/>
                <a:sym typeface="Century Gothic"/>
              </a:defRPr>
            </a:pPr>
          </a:p>
          <a:p>
            <a:pPr algn="ctr" defTabSz="1140439">
              <a:lnSpc>
                <a:spcPct val="90000"/>
              </a:lnSpc>
              <a:spcBef>
                <a:spcPts val="1200"/>
              </a:spcBef>
              <a:defRPr sz="408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b="1"/>
              <a:t>20% </a:t>
            </a:r>
            <a:r>
              <a:t>della popolazione femminile </a:t>
            </a:r>
          </a:p>
        </p:txBody>
      </p:sp>
      <p:sp>
        <p:nvSpPr>
          <p:cNvPr id="167" name="USA e Regno Unito"/>
          <p:cNvSpPr txBox="1"/>
          <p:nvPr/>
        </p:nvSpPr>
        <p:spPr>
          <a:xfrm>
            <a:off x="15004614" y="3518706"/>
            <a:ext cx="1903138" cy="333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/>
            <a:r>
              <a:t>USA e Regno Unito </a:t>
            </a:r>
          </a:p>
        </p:txBody>
      </p:sp>
      <p:pic>
        <p:nvPicPr>
          <p:cNvPr id="168" name="filmato-incollato.png" descr="filmato-incollato.png"/>
          <p:cNvPicPr>
            <a:picLocks noChangeAspect="1"/>
          </p:cNvPicPr>
          <p:nvPr/>
        </p:nvPicPr>
        <p:blipFill>
          <a:blip r:embed="rId2">
            <a:extLst/>
          </a:blip>
          <a:srcRect l="0" t="0" r="0" b="15200"/>
          <a:stretch>
            <a:fillRect/>
          </a:stretch>
        </p:blipFill>
        <p:spPr>
          <a:xfrm>
            <a:off x="1416705" y="7257476"/>
            <a:ext cx="4076701" cy="169081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9" name="filmato-incollato.png" descr="filmato-incollat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237783" y="4211303"/>
            <a:ext cx="3098801" cy="26162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revenzione"/>
          <p:cNvSpPr txBox="1"/>
          <p:nvPr>
            <p:ph type="ctrTitle"/>
          </p:nvPr>
        </p:nvSpPr>
        <p:spPr>
          <a:xfrm>
            <a:off x="2371922" y="1034816"/>
            <a:ext cx="14255356" cy="1673552"/>
          </a:xfrm>
          <a:prstGeom prst="rect">
            <a:avLst/>
          </a:prstGeom>
        </p:spPr>
        <p:txBody>
          <a:bodyPr/>
          <a:lstStyle/>
          <a:p>
            <a:pPr/>
            <a:r>
              <a:t>prevenzione</a:t>
            </a:r>
          </a:p>
        </p:txBody>
      </p:sp>
      <p:sp>
        <p:nvSpPr>
          <p:cNvPr id="172" name="significa"/>
          <p:cNvSpPr txBox="1"/>
          <p:nvPr>
            <p:ph type="subTitle" sz="quarter" idx="1"/>
          </p:nvPr>
        </p:nvSpPr>
        <p:spPr>
          <a:xfrm>
            <a:off x="2020514" y="2870696"/>
            <a:ext cx="14255355" cy="1041394"/>
          </a:xfrm>
          <a:prstGeom prst="rect">
            <a:avLst/>
          </a:prstGeom>
        </p:spPr>
        <p:txBody>
          <a:bodyPr/>
          <a:lstStyle/>
          <a:p>
            <a:pPr/>
            <a:r>
              <a:t> significa</a:t>
            </a:r>
          </a:p>
        </p:txBody>
      </p:sp>
      <p:sp>
        <p:nvSpPr>
          <p:cNvPr id="173" name="correggere l’anemia"/>
          <p:cNvSpPr txBox="1"/>
          <p:nvPr/>
        </p:nvSpPr>
        <p:spPr>
          <a:xfrm>
            <a:off x="2020514" y="3639225"/>
            <a:ext cx="14255355" cy="13992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 defTabSz="1282994">
              <a:lnSpc>
                <a:spcPct val="90000"/>
              </a:lnSpc>
              <a:defRPr b="1" sz="8370">
                <a:solidFill>
                  <a:srgbClr val="00774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correggere l’anemia </a:t>
            </a:r>
          </a:p>
        </p:txBody>
      </p:sp>
      <p:sp>
        <p:nvSpPr>
          <p:cNvPr id="174" name="WHO…"/>
          <p:cNvSpPr txBox="1"/>
          <p:nvPr/>
        </p:nvSpPr>
        <p:spPr>
          <a:xfrm>
            <a:off x="7064726" y="5755410"/>
            <a:ext cx="5086622" cy="3170571"/>
          </a:xfrm>
          <a:prstGeom prst="rect">
            <a:avLst/>
          </a:prstGeom>
          <a:solidFill>
            <a:schemeClr val="accent3"/>
          </a:solidFill>
          <a:ln w="19050">
            <a:solidFill>
              <a:srgbClr val="FFFFFF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4100">
                <a:solidFill>
                  <a:srgbClr val="FFFFFF"/>
                </a:solidFill>
              </a:defRPr>
            </a:pPr>
            <a:r>
              <a:t>              WHO </a:t>
            </a:r>
          </a:p>
          <a:p>
            <a:pPr>
              <a:defRPr sz="4100">
                <a:solidFill>
                  <a:srgbClr val="FFFFFF"/>
                </a:solidFill>
              </a:defRPr>
            </a:pPr>
          </a:p>
          <a:p>
            <a:pPr>
              <a:defRPr sz="4100">
                <a:solidFill>
                  <a:srgbClr val="FFFFFF"/>
                </a:solidFill>
              </a:defRPr>
            </a:pPr>
            <a:r>
              <a:t>HB &lt;130   g / L   uomini</a:t>
            </a:r>
          </a:p>
          <a:p>
            <a:pPr>
              <a:defRPr sz="4100">
                <a:solidFill>
                  <a:srgbClr val="FFFFFF"/>
                </a:solidFill>
              </a:defRPr>
            </a:pPr>
            <a:r>
              <a:t>Hb &lt; 120  g / L   donne  </a:t>
            </a:r>
          </a:p>
          <a:p>
            <a:pPr>
              <a:defRPr sz="4100">
                <a:solidFill>
                  <a:srgbClr val="FFFFFF"/>
                </a:solidFill>
              </a:defRPr>
            </a:pPr>
            <a:r>
              <a:t>Hb &lt; 110  g / L   gravide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2 condizioni"/>
          <p:cNvSpPr txBox="1"/>
          <p:nvPr>
            <p:ph type="ctrTitle"/>
          </p:nvPr>
        </p:nvSpPr>
        <p:spPr>
          <a:xfrm>
            <a:off x="2075169" y="4730592"/>
            <a:ext cx="14255356" cy="1219516"/>
          </a:xfrm>
          <a:prstGeom prst="rect">
            <a:avLst/>
          </a:prstGeom>
        </p:spPr>
        <p:txBody>
          <a:bodyPr/>
          <a:lstStyle>
            <a:lvl1pPr defTabSz="1111928">
              <a:defRPr sz="7254"/>
            </a:lvl1pPr>
          </a:lstStyle>
          <a:p>
            <a:pPr/>
            <a:r>
              <a:t>2 condizioni</a:t>
            </a:r>
          </a:p>
        </p:txBody>
      </p:sp>
      <p:sp>
        <p:nvSpPr>
          <p:cNvPr id="177" name="gravidanza e…"/>
          <p:cNvSpPr txBox="1"/>
          <p:nvPr>
            <p:ph type="subTitle" sz="quarter" idx="1"/>
          </p:nvPr>
        </p:nvSpPr>
        <p:spPr>
          <a:xfrm>
            <a:off x="14314693" y="8076465"/>
            <a:ext cx="3565873" cy="1864372"/>
          </a:xfrm>
          <a:prstGeom prst="rect">
            <a:avLst/>
          </a:prstGeom>
        </p:spPr>
        <p:txBody>
          <a:bodyPr/>
          <a:lstStyle/>
          <a:p>
            <a:pPr/>
            <a:r>
              <a:t>gravidanza e </a:t>
            </a:r>
          </a:p>
          <a:p>
            <a:pPr/>
            <a:r>
              <a:t>post partum </a:t>
            </a:r>
          </a:p>
        </p:txBody>
      </p:sp>
      <p:pic>
        <p:nvPicPr>
          <p:cNvPr id="178" name="filmato-incollato.png" descr="filmato-incollat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86842" y="1185284"/>
            <a:ext cx="3505201" cy="2324101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età fertile"/>
          <p:cNvSpPr txBox="1"/>
          <p:nvPr/>
        </p:nvSpPr>
        <p:spPr>
          <a:xfrm>
            <a:off x="765076" y="3743102"/>
            <a:ext cx="4748732" cy="10948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algn="ctr" defTabSz="1425550">
              <a:lnSpc>
                <a:spcPct val="90000"/>
              </a:lnSpc>
              <a:spcBef>
                <a:spcPts val="1500"/>
              </a:spcBef>
              <a:defRPr sz="3700"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età fertile </a:t>
            </a:r>
          </a:p>
        </p:txBody>
      </p:sp>
      <p:pic>
        <p:nvPicPr>
          <p:cNvPr id="180" name="filmato-incollato.png" descr="filmato-incollat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748794" y="4166122"/>
            <a:ext cx="2911393" cy="33502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Screenshot 2025-03-08 alle 00.42.26.png" descr="Screenshot 2025-03-08 alle 00.42.26.png"/>
          <p:cNvPicPr>
            <a:picLocks noChangeAspect="1"/>
          </p:cNvPicPr>
          <p:nvPr/>
        </p:nvPicPr>
        <p:blipFill>
          <a:blip r:embed="rId2">
            <a:extLst/>
          </a:blip>
          <a:srcRect l="8014" t="0" r="6740" b="971"/>
          <a:stretch>
            <a:fillRect/>
          </a:stretch>
        </p:blipFill>
        <p:spPr>
          <a:xfrm>
            <a:off x="1497595" y="2373821"/>
            <a:ext cx="9911436" cy="7076986"/>
          </a:xfrm>
          <a:prstGeom prst="rect">
            <a:avLst/>
          </a:prstGeom>
          <a:ln w="12700">
            <a:miter lim="400000"/>
          </a:ln>
        </p:spPr>
      </p:pic>
      <p:sp>
        <p:nvSpPr>
          <p:cNvPr id="183" name="problema in età fertile"/>
          <p:cNvSpPr txBox="1"/>
          <p:nvPr/>
        </p:nvSpPr>
        <p:spPr>
          <a:xfrm>
            <a:off x="2371922" y="909115"/>
            <a:ext cx="14255356" cy="1317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 defTabSz="1211717">
              <a:lnSpc>
                <a:spcPct val="90000"/>
              </a:lnSpc>
              <a:defRPr b="1" sz="7905">
                <a:solidFill>
                  <a:srgbClr val="00774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problema in età fertile   </a:t>
            </a:r>
          </a:p>
        </p:txBody>
      </p:sp>
      <p:sp>
        <p:nvSpPr>
          <p:cNvPr id="184" name="patologia uterina…"/>
          <p:cNvSpPr txBox="1"/>
          <p:nvPr/>
        </p:nvSpPr>
        <p:spPr>
          <a:xfrm>
            <a:off x="13425547" y="4074502"/>
            <a:ext cx="3557952" cy="17022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b="1" sz="3700"/>
            </a:pPr>
            <a:r>
              <a:t>patologia uterina </a:t>
            </a:r>
          </a:p>
          <a:p>
            <a:pPr lvl="1" marL="561473" indent="-180473">
              <a:buSzPct val="100000"/>
              <a:buChar char="-"/>
              <a:defRPr sz="3700"/>
            </a:pPr>
            <a:r>
              <a:t>organica </a:t>
            </a:r>
          </a:p>
          <a:p>
            <a:pPr lvl="1" marL="561473" indent="-180473">
              <a:buSzPct val="100000"/>
              <a:buChar char="-"/>
              <a:defRPr sz="3700"/>
            </a:pPr>
            <a:r>
              <a:t>disfunzionale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curare in età fertile"/>
          <p:cNvSpPr txBox="1"/>
          <p:nvPr/>
        </p:nvSpPr>
        <p:spPr>
          <a:xfrm>
            <a:off x="2209951" y="1226354"/>
            <a:ext cx="14255356" cy="1317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 defTabSz="1211717">
              <a:lnSpc>
                <a:spcPct val="90000"/>
              </a:lnSpc>
              <a:defRPr b="1" sz="7905">
                <a:solidFill>
                  <a:srgbClr val="00774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curare in età fertile   </a:t>
            </a:r>
          </a:p>
        </p:txBody>
      </p:sp>
      <p:sp>
        <p:nvSpPr>
          <p:cNvPr id="187" name="spirali medicate al progesterone"/>
          <p:cNvSpPr txBox="1"/>
          <p:nvPr/>
        </p:nvSpPr>
        <p:spPr>
          <a:xfrm>
            <a:off x="1632879" y="4385687"/>
            <a:ext cx="5778678" cy="554941"/>
          </a:xfrm>
          <a:prstGeom prst="rect">
            <a:avLst/>
          </a:prstGeom>
          <a:solidFill>
            <a:schemeClr val="accent2"/>
          </a:solidFill>
          <a:ln w="12700">
            <a:solidFill>
              <a:srgbClr val="AD5B24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900">
                <a:solidFill>
                  <a:srgbClr val="FFFFFF"/>
                </a:solidFill>
              </a:defRPr>
            </a:pPr>
            <a:r>
              <a:rPr sz="3400"/>
              <a:t>spirali medicate al progesterone</a:t>
            </a:r>
            <a:r>
              <a:t> </a:t>
            </a:r>
          </a:p>
        </p:txBody>
      </p:sp>
      <p:sp>
        <p:nvSpPr>
          <p:cNvPr id="188" name="rimozione miomi LPS LPT"/>
          <p:cNvSpPr txBox="1"/>
          <p:nvPr/>
        </p:nvSpPr>
        <p:spPr>
          <a:xfrm>
            <a:off x="10514107" y="5225659"/>
            <a:ext cx="4619735" cy="545788"/>
          </a:xfrm>
          <a:prstGeom prst="rect">
            <a:avLst/>
          </a:prstGeom>
          <a:gradFill>
            <a:gsLst>
              <a:gs pos="0">
                <a:srgbClr val="70A6DB"/>
              </a:gs>
              <a:gs pos="50000">
                <a:srgbClr val="559BDB"/>
              </a:gs>
              <a:gs pos="100000">
                <a:srgbClr val="448AC9"/>
              </a:gs>
            </a:gsLst>
            <a:lin ang="5400000"/>
          </a:gradFill>
          <a:ln w="6350">
            <a:solidFill>
              <a:schemeClr val="accent5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500">
                <a:solidFill>
                  <a:srgbClr val="FFFFFF"/>
                </a:solidFill>
              </a:defRPr>
            </a:lvl1pPr>
          </a:lstStyle>
          <a:p>
            <a:pPr/>
            <a:r>
              <a:t>rimozione miomi LPS LPT</a:t>
            </a:r>
          </a:p>
        </p:txBody>
      </p:sp>
      <p:sp>
        <p:nvSpPr>
          <p:cNvPr id="189" name="chirurgia endoscopica"/>
          <p:cNvSpPr txBox="1"/>
          <p:nvPr/>
        </p:nvSpPr>
        <p:spPr>
          <a:xfrm>
            <a:off x="10533112" y="4390263"/>
            <a:ext cx="4043925" cy="545789"/>
          </a:xfrm>
          <a:prstGeom prst="rect">
            <a:avLst/>
          </a:prstGeom>
          <a:gradFill>
            <a:gsLst>
              <a:gs pos="0">
                <a:srgbClr val="70A6DB"/>
              </a:gs>
              <a:gs pos="50000">
                <a:srgbClr val="559BDB"/>
              </a:gs>
              <a:gs pos="100000">
                <a:srgbClr val="448AC9"/>
              </a:gs>
            </a:gsLst>
            <a:lin ang="5400000"/>
          </a:gradFill>
          <a:ln w="6350">
            <a:solidFill>
              <a:schemeClr val="accent5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500">
                <a:solidFill>
                  <a:srgbClr val="FFFFFF"/>
                </a:solidFill>
              </a:defRPr>
            </a:lvl1pPr>
          </a:lstStyle>
          <a:p>
            <a:pPr/>
            <a:r>
              <a:t>chirurgia endoscopica</a:t>
            </a:r>
          </a:p>
        </p:txBody>
      </p:sp>
      <p:sp>
        <p:nvSpPr>
          <p:cNvPr id="190" name="isterectomia"/>
          <p:cNvSpPr txBox="1"/>
          <p:nvPr/>
        </p:nvSpPr>
        <p:spPr>
          <a:xfrm>
            <a:off x="10506347" y="6061055"/>
            <a:ext cx="2454317" cy="545788"/>
          </a:xfrm>
          <a:prstGeom prst="rect">
            <a:avLst/>
          </a:prstGeom>
          <a:gradFill>
            <a:gsLst>
              <a:gs pos="0">
                <a:srgbClr val="70A6DB"/>
              </a:gs>
              <a:gs pos="50000">
                <a:srgbClr val="559BDB"/>
              </a:gs>
              <a:gs pos="100000">
                <a:srgbClr val="448AC9"/>
              </a:gs>
            </a:gsLst>
            <a:lin ang="5400000"/>
          </a:gradFill>
          <a:ln w="6350">
            <a:solidFill>
              <a:schemeClr val="accent5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500">
                <a:solidFill>
                  <a:srgbClr val="FFFFFF"/>
                </a:solidFill>
              </a:defRPr>
            </a:lvl1pPr>
          </a:lstStyle>
          <a:p>
            <a:pPr/>
            <a:r>
              <a:t>isterectomia </a:t>
            </a:r>
          </a:p>
        </p:txBody>
      </p:sp>
      <p:sp>
        <p:nvSpPr>
          <p:cNvPr id="191" name="POP"/>
          <p:cNvSpPr txBox="1"/>
          <p:nvPr/>
        </p:nvSpPr>
        <p:spPr>
          <a:xfrm>
            <a:off x="1632879" y="5199622"/>
            <a:ext cx="946495" cy="554942"/>
          </a:xfrm>
          <a:prstGeom prst="rect">
            <a:avLst/>
          </a:prstGeom>
          <a:solidFill>
            <a:schemeClr val="accent2"/>
          </a:solidFill>
          <a:ln w="12700">
            <a:solidFill>
              <a:srgbClr val="AD5B24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400">
                <a:solidFill>
                  <a:srgbClr val="FFFFFF"/>
                </a:solidFill>
              </a:defRPr>
            </a:lvl1pPr>
          </a:lstStyle>
          <a:p>
            <a:pPr>
              <a:defRPr sz="1900"/>
            </a:pPr>
            <a:r>
              <a:rPr sz="3400"/>
              <a:t>POP </a:t>
            </a:r>
          </a:p>
        </p:txBody>
      </p:sp>
      <p:sp>
        <p:nvSpPr>
          <p:cNvPr id="192" name="agonisti e antagonisti recettori Gn RH"/>
          <p:cNvSpPr txBox="1"/>
          <p:nvPr/>
        </p:nvSpPr>
        <p:spPr>
          <a:xfrm>
            <a:off x="1632879" y="6056478"/>
            <a:ext cx="6639804" cy="554942"/>
          </a:xfrm>
          <a:prstGeom prst="rect">
            <a:avLst/>
          </a:prstGeom>
          <a:solidFill>
            <a:schemeClr val="accent2"/>
          </a:solidFill>
          <a:ln w="12700">
            <a:solidFill>
              <a:srgbClr val="AD5B24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400">
                <a:solidFill>
                  <a:srgbClr val="FFFFFF"/>
                </a:solidFill>
              </a:defRPr>
            </a:lvl1pPr>
          </a:lstStyle>
          <a:p>
            <a:pPr>
              <a:defRPr sz="1900"/>
            </a:pPr>
            <a:r>
              <a:rPr sz="3400"/>
              <a:t>agonisti e antagonisti recettori Gn RH</a:t>
            </a:r>
          </a:p>
        </p:txBody>
      </p:sp>
      <p:sp>
        <p:nvSpPr>
          <p:cNvPr id="193" name="Rettangolo"/>
          <p:cNvSpPr txBox="1"/>
          <p:nvPr/>
        </p:nvSpPr>
        <p:spPr>
          <a:xfrm>
            <a:off x="1953565" y="2377609"/>
            <a:ext cx="14255355" cy="1317104"/>
          </a:xfrm>
          <a:prstGeom prst="rect">
            <a:avLst/>
          </a:prstGeom>
          <a:ln w="12700">
            <a:miter lim="400000"/>
          </a:ln>
        </p:spPr>
        <p:txBody>
          <a:bodyPr lIns="45719" rIns="45719" anchor="b">
            <a:normAutofit fontScale="100000" lnSpcReduction="0"/>
          </a:bodyPr>
          <a:lstStyle/>
          <a:p>
            <a:pPr algn="ctr" defTabSz="1425550">
              <a:lnSpc>
                <a:spcPct val="90000"/>
              </a:lnSpc>
              <a:defRPr sz="8800">
                <a:solidFill>
                  <a:srgbClr val="00774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pic>
        <p:nvPicPr>
          <p:cNvPr id="194" name="filmato-incollato.png" descr="filmato-incollat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52067" y="7836519"/>
            <a:ext cx="4940301" cy="16383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95" name="filmato-incollato.png" descr="filmato-incollat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852130" y="7075261"/>
            <a:ext cx="3492501" cy="23241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filmato-incollato.png" descr="filmato-incollat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976999" y="2371266"/>
            <a:ext cx="6235106" cy="4712580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modificazioni utero in gravidanza…"/>
          <p:cNvSpPr txBox="1"/>
          <p:nvPr>
            <p:ph type="subTitle" sz="quarter" idx="1"/>
          </p:nvPr>
        </p:nvSpPr>
        <p:spPr>
          <a:xfrm>
            <a:off x="1702036" y="7703547"/>
            <a:ext cx="11488476" cy="1801192"/>
          </a:xfrm>
          <a:prstGeom prst="rect">
            <a:avLst/>
          </a:prstGeom>
        </p:spPr>
        <p:txBody>
          <a:bodyPr/>
          <a:lstStyle/>
          <a:p>
            <a:pPr/>
            <a:r>
              <a:t>modificazioni utero in gravidanza </a:t>
            </a:r>
          </a:p>
          <a:p>
            <a:pPr/>
            <a:r>
              <a:t>flusso sanguigno aumenta sino a 30 volte</a:t>
            </a:r>
          </a:p>
        </p:txBody>
      </p:sp>
      <p:sp>
        <p:nvSpPr>
          <p:cNvPr id="199" name="placenta previa"/>
          <p:cNvSpPr txBox="1"/>
          <p:nvPr/>
        </p:nvSpPr>
        <p:spPr>
          <a:xfrm>
            <a:off x="14054556" y="8141275"/>
            <a:ext cx="2896764" cy="554941"/>
          </a:xfrm>
          <a:prstGeom prst="rect">
            <a:avLst/>
          </a:prstGeom>
          <a:solidFill>
            <a:srgbClr val="FF2600"/>
          </a:solidFill>
          <a:ln w="12700">
            <a:solidFill>
              <a:srgbClr val="FF2600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400">
                <a:solidFill>
                  <a:srgbClr val="FFFFFF"/>
                </a:solidFill>
              </a:defRPr>
            </a:lvl1pPr>
          </a:lstStyle>
          <a:p>
            <a:pPr/>
            <a:r>
              <a:t>placenta previa </a:t>
            </a:r>
          </a:p>
        </p:txBody>
      </p:sp>
      <p:pic>
        <p:nvPicPr>
          <p:cNvPr id="200" name="filmato-incollato.png" descr="filmato-incollat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452384" y="1031927"/>
            <a:ext cx="3543301" cy="2298701"/>
          </a:xfrm>
          <a:prstGeom prst="rect">
            <a:avLst/>
          </a:prstGeom>
          <a:ln w="12700">
            <a:miter lim="400000"/>
          </a:ln>
        </p:spPr>
      </p:pic>
      <p:sp>
        <p:nvSpPr>
          <p:cNvPr id="201" name="fondamentale monitoraggio anemia in gravidanza con:…"/>
          <p:cNvSpPr txBox="1"/>
          <p:nvPr/>
        </p:nvSpPr>
        <p:spPr>
          <a:xfrm>
            <a:off x="1043663" y="3319578"/>
            <a:ext cx="6693057" cy="312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 algn="ctr" defTabSz="1183206">
              <a:lnSpc>
                <a:spcPct val="90000"/>
              </a:lnSpc>
              <a:spcBef>
                <a:spcPts val="1200"/>
              </a:spcBef>
              <a:defRPr sz="39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b="1"/>
              <a:t>fondamentale</a:t>
            </a:r>
            <a:r>
              <a:t> monitoraggio anemia in gravidanza con: </a:t>
            </a:r>
          </a:p>
          <a:p>
            <a:pPr algn="ctr" defTabSz="1183206">
              <a:lnSpc>
                <a:spcPct val="90000"/>
              </a:lnSpc>
              <a:spcBef>
                <a:spcPts val="1200"/>
              </a:spcBef>
              <a:defRPr sz="3900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b="1"/>
              <a:t>Hb</a:t>
            </a:r>
            <a:r>
              <a:t>  110 - 70 g/L</a:t>
            </a:r>
          </a:p>
          <a:p>
            <a:pPr algn="ctr" defTabSz="1183206">
              <a:lnSpc>
                <a:spcPct val="90000"/>
              </a:lnSpc>
              <a:spcBef>
                <a:spcPts val="1200"/>
              </a:spcBef>
              <a:defRPr sz="3071"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b="1"/>
              <a:t>ferritina</a:t>
            </a:r>
            <a:r>
              <a:t> &gt;/&lt; 30 ng/L</a:t>
            </a:r>
          </a:p>
        </p:txBody>
      </p:sp>
      <p:sp>
        <p:nvSpPr>
          <p:cNvPr id="202" name="800 ml al minuto"/>
          <p:cNvSpPr txBox="1"/>
          <p:nvPr/>
        </p:nvSpPr>
        <p:spPr>
          <a:xfrm>
            <a:off x="13913082" y="7139601"/>
            <a:ext cx="3179711" cy="554941"/>
          </a:xfrm>
          <a:prstGeom prst="rect">
            <a:avLst/>
          </a:prstGeom>
          <a:solidFill>
            <a:srgbClr val="FF2600"/>
          </a:solidFill>
          <a:ln w="12700">
            <a:solidFill>
              <a:srgbClr val="FF2600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400">
                <a:solidFill>
                  <a:srgbClr val="FFFFFF"/>
                </a:solidFill>
              </a:defRPr>
            </a:lvl1pPr>
          </a:lstStyle>
          <a:p>
            <a:pPr/>
            <a:r>
              <a:t>800 ml al minuto </a:t>
            </a:r>
          </a:p>
        </p:txBody>
      </p:sp>
      <p:sp>
        <p:nvSpPr>
          <p:cNvPr id="203" name="in gravidanza"/>
          <p:cNvSpPr txBox="1"/>
          <p:nvPr/>
        </p:nvSpPr>
        <p:spPr>
          <a:xfrm>
            <a:off x="1386648" y="1004758"/>
            <a:ext cx="8740021" cy="13171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 defTabSz="1211717">
              <a:lnSpc>
                <a:spcPct val="90000"/>
              </a:lnSpc>
              <a:defRPr b="1" sz="7905">
                <a:solidFill>
                  <a:srgbClr val="00774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in gravidanza  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curare in gravidanza"/>
          <p:cNvSpPr txBox="1"/>
          <p:nvPr/>
        </p:nvSpPr>
        <p:spPr>
          <a:xfrm>
            <a:off x="2186211" y="924798"/>
            <a:ext cx="14255356" cy="13171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 defTabSz="1211717">
              <a:lnSpc>
                <a:spcPct val="90000"/>
              </a:lnSpc>
              <a:defRPr b="1" sz="7905">
                <a:solidFill>
                  <a:srgbClr val="007743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curare in gravidanza   </a:t>
            </a:r>
          </a:p>
        </p:txBody>
      </p:sp>
      <p:sp>
        <p:nvSpPr>
          <p:cNvPr id="206" name="identificare gravida a rischio emorragico"/>
          <p:cNvSpPr txBox="1"/>
          <p:nvPr/>
        </p:nvSpPr>
        <p:spPr>
          <a:xfrm>
            <a:off x="2015922" y="5584766"/>
            <a:ext cx="7218349" cy="554942"/>
          </a:xfrm>
          <a:prstGeom prst="rect">
            <a:avLst/>
          </a:prstGeom>
          <a:solidFill>
            <a:schemeClr val="accent2"/>
          </a:solidFill>
          <a:ln w="12700">
            <a:solidFill>
              <a:srgbClr val="AD5B24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400">
                <a:solidFill>
                  <a:srgbClr val="FFFFFF"/>
                </a:solidFill>
              </a:defRPr>
            </a:lvl1pPr>
          </a:lstStyle>
          <a:p>
            <a:pPr>
              <a:defRPr sz="1900"/>
            </a:pPr>
            <a:r>
              <a:rPr sz="3400"/>
              <a:t>identificare gravida a rischio emorragico </a:t>
            </a:r>
          </a:p>
        </p:txBody>
      </p:sp>
      <p:sp>
        <p:nvSpPr>
          <p:cNvPr id="207" name="mantenere stretto follow up in gravidanza"/>
          <p:cNvSpPr txBox="1"/>
          <p:nvPr/>
        </p:nvSpPr>
        <p:spPr>
          <a:xfrm>
            <a:off x="6191283" y="7256575"/>
            <a:ext cx="7636233" cy="554942"/>
          </a:xfrm>
          <a:prstGeom prst="rect">
            <a:avLst/>
          </a:prstGeom>
          <a:solidFill>
            <a:schemeClr val="accent2"/>
          </a:solidFill>
          <a:ln w="12700">
            <a:solidFill>
              <a:srgbClr val="AD5B24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400">
                <a:solidFill>
                  <a:srgbClr val="FFFFFF"/>
                </a:solidFill>
              </a:defRPr>
            </a:lvl1pPr>
          </a:lstStyle>
          <a:p>
            <a:pPr>
              <a:defRPr sz="1900"/>
            </a:pPr>
            <a:r>
              <a:rPr sz="3400"/>
              <a:t>mantenere stretto follow up in gravidanza  </a:t>
            </a:r>
          </a:p>
        </p:txBody>
      </p:sp>
      <p:sp>
        <p:nvSpPr>
          <p:cNvPr id="208" name="educare la paziente"/>
          <p:cNvSpPr txBox="1"/>
          <p:nvPr/>
        </p:nvSpPr>
        <p:spPr>
          <a:xfrm>
            <a:off x="12555074" y="8634201"/>
            <a:ext cx="3625638" cy="554942"/>
          </a:xfrm>
          <a:prstGeom prst="rect">
            <a:avLst/>
          </a:prstGeom>
          <a:solidFill>
            <a:schemeClr val="accent2"/>
          </a:solidFill>
          <a:ln w="12700">
            <a:solidFill>
              <a:srgbClr val="AD5B24"/>
            </a:solidFill>
            <a:miter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400">
                <a:solidFill>
                  <a:srgbClr val="FFFFFF"/>
                </a:solidFill>
              </a:defRPr>
            </a:lvl1pPr>
          </a:lstStyle>
          <a:p>
            <a:pPr>
              <a:defRPr sz="1900"/>
            </a:pPr>
            <a:r>
              <a:rPr sz="3400"/>
              <a:t>educare la paziente </a:t>
            </a:r>
          </a:p>
        </p:txBody>
      </p:sp>
      <p:sp>
        <p:nvSpPr>
          <p:cNvPr id="209" name="AZIONI PREVENTIVE"/>
          <p:cNvSpPr txBox="1"/>
          <p:nvPr/>
        </p:nvSpPr>
        <p:spPr>
          <a:xfrm>
            <a:off x="5686957" y="3294351"/>
            <a:ext cx="6788571" cy="8927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6300"/>
            </a:lvl1pPr>
          </a:lstStyle>
          <a:p>
            <a:pPr/>
            <a:r>
              <a:t>AZIONI PREVENTIVE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i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Tema di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