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1"/>
  </p:handoutMasterIdLst>
  <p:sldIdLst>
    <p:sldId id="260" r:id="rId2"/>
    <p:sldId id="262" r:id="rId3"/>
    <p:sldId id="317" r:id="rId4"/>
    <p:sldId id="309" r:id="rId5"/>
    <p:sldId id="263" r:id="rId6"/>
    <p:sldId id="278" r:id="rId7"/>
    <p:sldId id="282" r:id="rId8"/>
    <p:sldId id="303" r:id="rId9"/>
    <p:sldId id="307" r:id="rId10"/>
    <p:sldId id="308" r:id="rId11"/>
    <p:sldId id="296" r:id="rId12"/>
    <p:sldId id="301" r:id="rId13"/>
    <p:sldId id="302" r:id="rId14"/>
    <p:sldId id="289" r:id="rId15"/>
    <p:sldId id="294" r:id="rId16"/>
    <p:sldId id="290" r:id="rId17"/>
    <p:sldId id="315" r:id="rId18"/>
    <p:sldId id="310" r:id="rId19"/>
    <p:sldId id="313" r:id="rId20"/>
    <p:sldId id="268" r:id="rId21"/>
    <p:sldId id="298" r:id="rId22"/>
    <p:sldId id="270" r:id="rId23"/>
    <p:sldId id="318" r:id="rId24"/>
    <p:sldId id="320" r:id="rId25"/>
    <p:sldId id="274" r:id="rId26"/>
    <p:sldId id="276" r:id="rId27"/>
    <p:sldId id="275" r:id="rId28"/>
    <p:sldId id="316" r:id="rId29"/>
    <p:sldId id="288" r:id="rId30"/>
  </p:sldIdLst>
  <p:sldSz cx="12192000" cy="6858000"/>
  <p:notesSz cx="6797675" cy="9926638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5.bin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6.bin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7.bin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8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1" i="0" u="sng" strike="noStrike" baseline="0">
                <a:solidFill>
                  <a:srgbClr val="FF0000"/>
                </a:solidFill>
                <a:latin typeface="Comic Sans MS"/>
                <a:ea typeface="Comic Sans MS"/>
                <a:cs typeface="Comic Sans MS"/>
              </a:defRPr>
            </a:pPr>
            <a:r>
              <a:rPr lang="it-IT" sz="1200" dirty="0"/>
              <a:t>DONATORI</a:t>
            </a:r>
            <a:r>
              <a:rPr lang="it-IT" sz="1200" baseline="0" dirty="0"/>
              <a:t> PERIODICI</a:t>
            </a:r>
            <a:r>
              <a:rPr lang="it-IT" sz="1200" dirty="0"/>
              <a:t>
anno 2024</a:t>
            </a:r>
          </a:p>
        </c:rich>
      </c:tx>
      <c:layout>
        <c:manualLayout>
          <c:xMode val="edge"/>
          <c:yMode val="edge"/>
          <c:x val="0.30412122780427092"/>
          <c:y val="2.9077283725680195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15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368841633649298"/>
          <c:y val="0.30053730194720424"/>
          <c:w val="0.7292651723132042"/>
          <c:h val="0.42369138314668675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41"/>
          <c:dPt>
            <c:idx val="0"/>
            <c:bubble3D val="0"/>
            <c:spPr>
              <a:solidFill>
                <a:srgbClr val="FF99CC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C41-4FF3-9727-4C24BBD31FE9}"/>
              </c:ext>
            </c:extLst>
          </c:dPt>
          <c:dPt>
            <c:idx val="1"/>
            <c:bubble3D val="0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C41-4FF3-9727-4C24BBD31FE9}"/>
              </c:ext>
            </c:extLst>
          </c:dPt>
          <c:dLbls>
            <c:dLbl>
              <c:idx val="1"/>
              <c:layout>
                <c:manualLayout>
                  <c:x val="0.18342692743529321"/>
                  <c:y val="5.357658106010077E-3"/>
                </c:manualLayout>
              </c:layout>
              <c:numFmt formatCode="0.00%" sourceLinked="0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000" b="0" i="0" u="none" strike="noStrike" baseline="0">
                      <a:solidFill>
                        <a:srgbClr val="000000"/>
                      </a:solidFill>
                      <a:latin typeface="Comic Sans MS"/>
                      <a:ea typeface="Comic Sans MS"/>
                      <a:cs typeface="Comic Sans M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C41-4FF3-9727-4C24BBD31FE9}"/>
                </c:ex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omic Sans MS"/>
                    <a:ea typeface="Comic Sans MS"/>
                    <a:cs typeface="Comic Sans M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'[provinciale torte  2025.xlsx]tabelle'!$B$13:$C$13</c:f>
              <c:strCache>
                <c:ptCount val="2"/>
                <c:pt idx="0">
                  <c:v>F</c:v>
                </c:pt>
                <c:pt idx="1">
                  <c:v>M</c:v>
                </c:pt>
              </c:strCache>
            </c:strRef>
          </c:cat>
          <c:val>
            <c:numRef>
              <c:f>'[provinciale torte  2025.xlsx]tabelle'!$B$19:$C$19</c:f>
              <c:numCache>
                <c:formatCode>General</c:formatCode>
                <c:ptCount val="2"/>
                <c:pt idx="0">
                  <c:v>7790</c:v>
                </c:pt>
                <c:pt idx="1">
                  <c:v>16474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C41-4FF3-9727-4C24BBD31FE9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  <c:separator>
</c:separator>
          <c:showLeaderLines val="0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39123668042553861"/>
          <c:y val="0.86105023026584715"/>
          <c:w val="0.14866993856170471"/>
          <c:h val="8.4282694496921551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Comic Sans MS"/>
              <a:ea typeface="Comic Sans MS"/>
              <a:cs typeface="Comic Sans MS"/>
            </a:defRPr>
          </a:pPr>
          <a:endParaRPr lang="it-IT"/>
        </a:p>
      </c:txPr>
    </c:legend>
    <c:plotVisOnly val="1"/>
    <c:dispBlanksAs val="zero"/>
    <c:showDLblsOverMax val="0"/>
  </c:chart>
  <c:spPr>
    <a:solidFill>
      <a:srgbClr val="FFFFFF"/>
    </a:solidFill>
    <a:ln w="3175">
      <a:solidFill>
        <a:srgbClr val="FF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Comic Sans MS"/>
          <a:ea typeface="Comic Sans MS"/>
          <a:cs typeface="Comic Sans MS"/>
        </a:defRPr>
      </a:pPr>
      <a:endParaRPr lang="it-I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375" b="1" i="0" u="sng" strike="noStrike" baseline="0">
                <a:solidFill>
                  <a:srgbClr val="FF0000"/>
                </a:solidFill>
                <a:latin typeface="Comic Sans MS"/>
                <a:ea typeface="Comic Sans MS"/>
                <a:cs typeface="Comic Sans MS"/>
              </a:defRPr>
            </a:pPr>
            <a:r>
              <a:rPr lang="it-IT"/>
              <a:t>donatrici periodiche fasce d'età 2024</a:t>
            </a:r>
          </a:p>
        </c:rich>
      </c:tx>
      <c:layout>
        <c:manualLayout>
          <c:xMode val="edge"/>
          <c:yMode val="edge"/>
          <c:x val="0.14159191298426943"/>
          <c:y val="5.5235244354786224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375025868450374"/>
          <c:y val="0.33014479404645053"/>
          <c:w val="0.60625080943215681"/>
          <c:h val="0.37081480490724517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3366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A7C-4F76-9F78-3DA3C2082633}"/>
              </c:ext>
            </c:extLst>
          </c:dPt>
          <c:dPt>
            <c:idx val="1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A7C-4F76-9F78-3DA3C2082633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A7C-4F76-9F78-3DA3C2082633}"/>
              </c:ext>
            </c:extLst>
          </c:dPt>
          <c:dPt>
            <c:idx val="3"/>
            <c:bubble3D val="0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A7C-4F76-9F78-3DA3C2082633}"/>
              </c:ext>
            </c:extLst>
          </c:dPt>
          <c:dPt>
            <c:idx val="4"/>
            <c:bubble3D val="0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A7C-4F76-9F78-3DA3C2082633}"/>
              </c:ext>
            </c:extLst>
          </c:dPt>
          <c:dLbls>
            <c:dLbl>
              <c:idx val="3"/>
              <c:layout>
                <c:manualLayout>
                  <c:x val="2.5006151574803151E-3"/>
                  <c:y val="-0.11698642158894225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A7C-4F76-9F78-3DA3C2082633}"/>
                </c:ex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omic Sans MS"/>
                    <a:ea typeface="Comic Sans MS"/>
                    <a:cs typeface="Comic Sans M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'[provinciale torte  2025.xlsx]tabelle'!$A$14:$A$18</c:f>
              <c:strCache>
                <c:ptCount val="5"/>
                <c:pt idx="0">
                  <c:v>18-25</c:v>
                </c:pt>
                <c:pt idx="1">
                  <c:v>26-35</c:v>
                </c:pt>
                <c:pt idx="2">
                  <c:v>36-45</c:v>
                </c:pt>
                <c:pt idx="3">
                  <c:v>46-55</c:v>
                </c:pt>
                <c:pt idx="4">
                  <c:v>oltre 56</c:v>
                </c:pt>
              </c:strCache>
            </c:strRef>
          </c:cat>
          <c:val>
            <c:numRef>
              <c:f>'[provinciale torte  2025.xlsx]tabelle'!$B$14:$B$18</c:f>
              <c:numCache>
                <c:formatCode>General</c:formatCode>
                <c:ptCount val="5"/>
                <c:pt idx="0">
                  <c:v>1225</c:v>
                </c:pt>
                <c:pt idx="1">
                  <c:v>1820</c:v>
                </c:pt>
                <c:pt idx="2">
                  <c:v>1515</c:v>
                </c:pt>
                <c:pt idx="3">
                  <c:v>1812</c:v>
                </c:pt>
                <c:pt idx="4">
                  <c:v>1418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A7C-4F76-9F78-3DA3C2082633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  <c:separator>
</c:separator>
          <c:showLeaderLines val="1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8125024199518092"/>
          <c:y val="0.89234788535743514"/>
          <c:w val="0.63750085115546384"/>
          <c:h val="7.8947668141542526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85" b="0" i="0" u="none" strike="noStrike" baseline="0">
              <a:solidFill>
                <a:srgbClr val="000000"/>
              </a:solidFill>
              <a:latin typeface="Comic Sans MS"/>
              <a:ea typeface="Comic Sans MS"/>
              <a:cs typeface="Comic Sans MS"/>
            </a:defRPr>
          </a:pPr>
          <a:endParaRPr lang="it-IT"/>
        </a:p>
      </c:txPr>
    </c:legend>
    <c:plotVisOnly val="1"/>
    <c:dispBlanksAs val="zero"/>
    <c:showDLblsOverMax val="0"/>
  </c:chart>
  <c:spPr>
    <a:gradFill rotWithShape="0">
      <a:gsLst>
        <a:gs pos="84000">
          <a:srgbClr xmlns:mc="http://schemas.openxmlformats.org/markup-compatibility/2006" xmlns:a14="http://schemas.microsoft.com/office/drawing/2010/main" val="FFFFFF" mc:Ignorable="a14" a14:legacySpreadsheetColorIndex="65"/>
        </a:gs>
        <a:gs pos="100000">
          <a:srgbClr xmlns:mc="http://schemas.openxmlformats.org/markup-compatibility/2006" xmlns:a14="http://schemas.microsoft.com/office/drawing/2010/main" val="FF99CC" mc:Ignorable="a14" a14:legacySpreadsheetColorIndex="45"/>
        </a:gs>
      </a:gsLst>
      <a:path path="rect">
        <a:fillToRect l="50000" t="50000" r="50000" b="50000"/>
      </a:path>
    </a:gradFill>
    <a:ln w="3175">
      <a:solidFill>
        <a:srgbClr val="00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Comic Sans MS"/>
          <a:ea typeface="Comic Sans MS"/>
          <a:cs typeface="Comic Sans MS"/>
        </a:defRPr>
      </a:pPr>
      <a:endParaRPr lang="it-IT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350" b="1" i="0" u="sng" strike="noStrike" baseline="0">
                <a:solidFill>
                  <a:srgbClr val="FF0000"/>
                </a:solidFill>
                <a:latin typeface="Comic Sans MS"/>
                <a:ea typeface="Comic Sans MS"/>
                <a:cs typeface="Comic Sans MS"/>
              </a:defRPr>
            </a:pPr>
            <a:r>
              <a:rPr lang="it-IT"/>
              <a:t>donatori periodici fasce d'età 2024</a:t>
            </a:r>
          </a:p>
        </c:rich>
      </c:tx>
      <c:layout>
        <c:manualLayout>
          <c:xMode val="edge"/>
          <c:yMode val="edge"/>
          <c:x val="0.23064806515363531"/>
          <c:y val="3.6674926086055944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0379178359465033"/>
          <c:y val="0.334964324919311"/>
          <c:w val="0.58609885049314181"/>
          <c:h val="0.35941427564334827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3366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E36-4211-A463-79B9B3E3C480}"/>
              </c:ext>
            </c:extLst>
          </c:dPt>
          <c:dPt>
            <c:idx val="1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E36-4211-A463-79B9B3E3C480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E36-4211-A463-79B9B3E3C480}"/>
              </c:ext>
            </c:extLst>
          </c:dPt>
          <c:dPt>
            <c:idx val="3"/>
            <c:bubble3D val="0"/>
            <c:spPr>
              <a:solidFill>
                <a:srgbClr val="00FF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E36-4211-A463-79B9B3E3C480}"/>
              </c:ext>
            </c:extLst>
          </c:dPt>
          <c:dPt>
            <c:idx val="4"/>
            <c:bubble3D val="0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4E36-4211-A463-79B9B3E3C480}"/>
              </c:ext>
            </c:extLst>
          </c:dPt>
          <c:dLbls>
            <c:dLbl>
              <c:idx val="3"/>
              <c:layout>
                <c:manualLayout>
                  <c:x val="-9.8470807262836229E-3"/>
                  <c:y val="4.508045461063217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4E36-4211-A463-79B9B3E3C480}"/>
                </c:ex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omic Sans MS"/>
                    <a:ea typeface="Comic Sans MS"/>
                    <a:cs typeface="Comic Sans M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'[provinciale torte  2025.xlsx]tabelle'!$A$14:$A$18</c:f>
              <c:strCache>
                <c:ptCount val="5"/>
                <c:pt idx="0">
                  <c:v>18-25</c:v>
                </c:pt>
                <c:pt idx="1">
                  <c:v>26-35</c:v>
                </c:pt>
                <c:pt idx="2">
                  <c:v>36-45</c:v>
                </c:pt>
                <c:pt idx="3">
                  <c:v>46-55</c:v>
                </c:pt>
                <c:pt idx="4">
                  <c:v>oltre 56</c:v>
                </c:pt>
              </c:strCache>
            </c:strRef>
          </c:cat>
          <c:val>
            <c:numRef>
              <c:f>'[provinciale torte  2025.xlsx]tabelle'!$C$14:$C$18</c:f>
              <c:numCache>
                <c:formatCode>General</c:formatCode>
                <c:ptCount val="5"/>
                <c:pt idx="0">
                  <c:v>1182</c:v>
                </c:pt>
                <c:pt idx="1">
                  <c:v>2761</c:v>
                </c:pt>
                <c:pt idx="2">
                  <c:v>3628</c:v>
                </c:pt>
                <c:pt idx="3">
                  <c:v>4865</c:v>
                </c:pt>
                <c:pt idx="4">
                  <c:v>4038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4E36-4211-A463-79B9B3E3C480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  <c:separator>
</c:separator>
          <c:showLeaderLines val="0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2011605776766055"/>
          <c:y val="0.90652064893873374"/>
          <c:w val="0.64455075741563828"/>
          <c:h val="8.0684837389323083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965" b="0" i="0" u="none" strike="noStrike" baseline="0">
              <a:solidFill>
                <a:srgbClr val="000000"/>
              </a:solidFill>
              <a:latin typeface="Comic Sans MS"/>
              <a:ea typeface="Comic Sans MS"/>
              <a:cs typeface="Comic Sans MS"/>
            </a:defRPr>
          </a:pPr>
          <a:endParaRPr lang="it-IT"/>
        </a:p>
      </c:txPr>
    </c:legend>
    <c:plotVisOnly val="1"/>
    <c:dispBlanksAs val="zero"/>
    <c:showDLblsOverMax val="0"/>
  </c:chart>
  <c:spPr>
    <a:gradFill rotWithShape="0">
      <a:gsLst>
        <a:gs pos="83000">
          <a:srgbClr xmlns:mc="http://schemas.openxmlformats.org/markup-compatibility/2006" xmlns:a14="http://schemas.microsoft.com/office/drawing/2010/main" val="FFFFFF" mc:Ignorable="a14" a14:legacySpreadsheetColorIndex="65"/>
        </a:gs>
        <a:gs pos="100000">
          <a:srgbClr xmlns:mc="http://schemas.openxmlformats.org/markup-compatibility/2006" xmlns:a14="http://schemas.microsoft.com/office/drawing/2010/main" val="99CCFF" mc:Ignorable="a14" a14:legacySpreadsheetColorIndex="44"/>
        </a:gs>
      </a:gsLst>
      <a:path path="rect">
        <a:fillToRect l="50000" t="50000" r="50000" b="50000"/>
      </a:path>
    </a:gradFill>
    <a:ln w="3175">
      <a:solidFill>
        <a:srgbClr val="00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Comic Sans MS"/>
          <a:ea typeface="Comic Sans MS"/>
          <a:cs typeface="Comic Sans MS"/>
        </a:defRPr>
      </a:pPr>
      <a:endParaRPr lang="it-IT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sng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en-US" b="1" u="sng">
                <a:solidFill>
                  <a:srgbClr val="FF0000"/>
                </a:solidFill>
              </a:rPr>
              <a:t>DONATORI IN AFERESI anno 2024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sng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view3D>
      <c:rotX val="30"/>
      <c:rotY val="19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7722908093278461E-2"/>
          <c:y val="0.30924657534246575"/>
          <c:w val="0.90740740740740755"/>
          <c:h val="0.48598676877719055"/>
        </c:manualLayout>
      </c:layout>
      <c:pie3DChart>
        <c:varyColors val="1"/>
        <c:ser>
          <c:idx val="0"/>
          <c:order val="0"/>
          <c:spPr>
            <a:solidFill>
              <a:srgbClr val="7AEEFA"/>
            </a:solidFill>
          </c:spPr>
          <c:explosion val="9"/>
          <c:dPt>
            <c:idx val="0"/>
            <c:bubble3D val="0"/>
            <c:spPr>
              <a:solidFill>
                <a:srgbClr val="FF66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734-4494-B954-C0573E78295A}"/>
              </c:ext>
            </c:extLst>
          </c:dPt>
          <c:dPt>
            <c:idx val="1"/>
            <c:bubble3D val="0"/>
            <c:spPr>
              <a:solidFill>
                <a:srgbClr val="7AEEFA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734-4494-B954-C0573E78295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'[provinciale torte  2025.xlsx]tabelle'!$B$154:$C$154</c:f>
              <c:strCache>
                <c:ptCount val="2"/>
                <c:pt idx="0">
                  <c:v>F</c:v>
                </c:pt>
                <c:pt idx="1">
                  <c:v>M</c:v>
                </c:pt>
              </c:strCache>
            </c:strRef>
          </c:cat>
          <c:val>
            <c:numRef>
              <c:f>'[provinciale torte  2025.xlsx]tabelle'!$B$155:$C$155</c:f>
              <c:numCache>
                <c:formatCode>General</c:formatCode>
                <c:ptCount val="2"/>
                <c:pt idx="0">
                  <c:v>2175</c:v>
                </c:pt>
                <c:pt idx="1">
                  <c:v>3051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734-4494-B954-C0573E78295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solidFill>
        <a:srgbClr val="FF0000"/>
      </a:solidFill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i="0" u="sng" strike="noStrike" baseline="0">
                <a:solidFill>
                  <a:srgbClr val="FF0000"/>
                </a:solidFill>
                <a:latin typeface="Comic Sans MS"/>
                <a:ea typeface="Comic Sans MS"/>
                <a:cs typeface="Comic Sans MS"/>
              </a:defRPr>
            </a:pPr>
            <a:r>
              <a:rPr lang="it-IT"/>
              <a:t>NUOVI ISCRITTI ANNO 2024</a:t>
            </a:r>
          </a:p>
        </c:rich>
      </c:tx>
      <c:layout>
        <c:manualLayout>
          <c:xMode val="edge"/>
          <c:yMode val="edge"/>
          <c:x val="0.17879767556222909"/>
          <c:y val="3.5971338852178229E-2"/>
        </c:manualLayout>
      </c:layout>
      <c:overlay val="0"/>
      <c:spPr>
        <a:noFill/>
        <a:ln w="25400">
          <a:noFill/>
        </a:ln>
      </c:spPr>
    </c:title>
    <c:autoTitleDeleted val="0"/>
    <c:view3D>
      <c:rotX val="20"/>
      <c:rotY val="198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7629601669946"/>
          <c:y val="0.30841180810175195"/>
          <c:w val="0.7130809993687498"/>
          <c:h val="0.42880196790580183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17"/>
          <c:dPt>
            <c:idx val="0"/>
            <c:bubble3D val="0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F82-49E1-9659-7AC044428C2E}"/>
              </c:ext>
            </c:extLst>
          </c:dPt>
          <c:dPt>
            <c:idx val="1"/>
            <c:bubble3D val="0"/>
            <c:spPr>
              <a:solidFill>
                <a:srgbClr val="00CC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F82-49E1-9659-7AC044428C2E}"/>
              </c:ext>
            </c:extLst>
          </c:dPt>
          <c:dLbls>
            <c:dLbl>
              <c:idx val="0"/>
              <c:layout>
                <c:manualLayout>
                  <c:x val="4.95154531712017E-2"/>
                  <c:y val="-9.7654625073696807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F82-49E1-9659-7AC044428C2E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1.0039785374928432E-3"/>
                  <c:y val="-5.0614681240793928E-2"/>
                </c:manualLayout>
              </c:layout>
              <c:numFmt formatCode="0.00%" sourceLinked="0"/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sz="1100" b="0" i="0" u="none" strike="noStrike" baseline="0">
                      <a:solidFill>
                        <a:srgbClr val="000000"/>
                      </a:solidFill>
                      <a:latin typeface="Comic Sans MS"/>
                      <a:ea typeface="Comic Sans MS"/>
                      <a:cs typeface="Comic Sans MS"/>
                    </a:defRPr>
                  </a:pPr>
                  <a:endParaRPr lang="it-IT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F82-49E1-9659-7AC044428C2E}"/>
                </c:ext>
                <c:ext xmlns:c15="http://schemas.microsoft.com/office/drawing/2012/chart" uri="{CE6537A1-D6FC-4f65-9D91-7224C49458BB}"/>
              </c:extLst>
            </c:dLbl>
            <c:numFmt formatCode="0.00%" sourceLinked="0"/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0" i="0" u="none" strike="noStrike" baseline="0">
                    <a:solidFill>
                      <a:srgbClr val="000000"/>
                    </a:solidFill>
                    <a:latin typeface="Comic Sans MS"/>
                    <a:ea typeface="Comic Sans MS"/>
                    <a:cs typeface="Comic Sans M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'[provinciale torte  2025.xlsx]tabelle'!$A$23:$A$24</c:f>
              <c:strCache>
                <c:ptCount val="2"/>
                <c:pt idx="0">
                  <c:v>F</c:v>
                </c:pt>
                <c:pt idx="1">
                  <c:v>M</c:v>
                </c:pt>
              </c:strCache>
            </c:strRef>
          </c:cat>
          <c:val>
            <c:numRef>
              <c:f>'[provinciale torte  2025.xlsx]tabelle'!$B$46:$B$47</c:f>
              <c:numCache>
                <c:formatCode>General</c:formatCode>
                <c:ptCount val="2"/>
                <c:pt idx="0">
                  <c:v>1546</c:v>
                </c:pt>
                <c:pt idx="1">
                  <c:v>1645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F82-49E1-9659-7AC044428C2E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  <c:separator>
</c:separator>
          <c:showLeaderLines val="0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4398739274893777"/>
          <c:y val="0.89448729279083194"/>
          <c:w val="0.12974698580621935"/>
          <c:h val="7.9136945474792109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95" b="0" i="0" u="none" strike="noStrike" baseline="0">
              <a:solidFill>
                <a:srgbClr val="000000"/>
              </a:solidFill>
              <a:latin typeface="Comic Sans MS"/>
              <a:ea typeface="Comic Sans MS"/>
              <a:cs typeface="Comic Sans MS"/>
            </a:defRPr>
          </a:pPr>
          <a:endParaRPr lang="it-IT"/>
        </a:p>
      </c:txPr>
    </c:legend>
    <c:plotVisOnly val="1"/>
    <c:dispBlanksAs val="zero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omic Sans MS"/>
          <a:ea typeface="Comic Sans MS"/>
          <a:cs typeface="Comic Sans MS"/>
        </a:defRPr>
      </a:pPr>
      <a:endParaRPr lang="it-IT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375" b="1" i="0" u="sng" strike="noStrike" baseline="0">
                <a:solidFill>
                  <a:srgbClr val="FF0000"/>
                </a:solidFill>
                <a:latin typeface="Comic Sans MS"/>
                <a:ea typeface="Comic Sans MS"/>
                <a:cs typeface="Comic Sans MS"/>
              </a:defRPr>
            </a:pPr>
            <a:r>
              <a:rPr lang="it-IT" sz="1000" dirty="0"/>
              <a:t>DIVISIONE IN FASCE D'ETA'</a:t>
            </a:r>
          </a:p>
          <a:p>
            <a:pPr algn="ctr">
              <a:defRPr sz="1375" b="1" i="0" u="sng" strike="noStrike" baseline="0">
                <a:solidFill>
                  <a:srgbClr val="FF0000"/>
                </a:solidFill>
                <a:latin typeface="Comic Sans MS"/>
                <a:ea typeface="Comic Sans MS"/>
                <a:cs typeface="Comic Sans MS"/>
              </a:defRPr>
            </a:pPr>
            <a:r>
              <a:rPr lang="it-IT" sz="1000" dirty="0"/>
              <a:t>anno 2024</a:t>
            </a:r>
          </a:p>
        </c:rich>
      </c:tx>
      <c:layout>
        <c:manualLayout>
          <c:xMode val="edge"/>
          <c:yMode val="edge"/>
          <c:x val="0.23789219292780295"/>
          <c:y val="3.3398821218074658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6752398329755"/>
          <c:y val="0.30844793713163066"/>
          <c:w val="0.74928918251511589"/>
          <c:h val="0.40864440078585468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32"/>
          <c:dPt>
            <c:idx val="0"/>
            <c:bubble3D val="0"/>
            <c:spPr>
              <a:solidFill>
                <a:srgbClr val="00CC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A1B-44FC-AB9C-0F6A17292524}"/>
              </c:ext>
            </c:extLst>
          </c:dPt>
          <c:dPt>
            <c:idx val="1"/>
            <c:bubble3D val="0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A1B-44FC-AB9C-0F6A17292524}"/>
              </c:ext>
            </c:extLst>
          </c:dPt>
          <c:dPt>
            <c:idx val="2"/>
            <c:bubble3D val="0"/>
            <c:spPr>
              <a:solidFill>
                <a:srgbClr val="CC99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A1B-44FC-AB9C-0F6A17292524}"/>
              </c:ext>
            </c:extLst>
          </c:dPt>
          <c:dPt>
            <c:idx val="3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A1B-44FC-AB9C-0F6A17292524}"/>
              </c:ext>
            </c:extLst>
          </c:dPt>
          <c:dPt>
            <c:idx val="4"/>
            <c:bubble3D val="0"/>
            <c:spPr>
              <a:solidFill>
                <a:srgbClr val="FF99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A1B-44FC-AB9C-0F6A17292524}"/>
              </c:ext>
            </c:extLst>
          </c:dPt>
          <c:dLbls>
            <c:dLbl>
              <c:idx val="0"/>
              <c:layout>
                <c:manualLayout>
                  <c:x val="-1.034165601094735E-2"/>
                  <c:y val="-1.8085989618428673E-2"/>
                </c:manualLayout>
              </c:layout>
              <c:tx>
                <c:rich>
                  <a:bodyPr/>
                  <a:lstStyle/>
                  <a:p>
                    <a:fld id="{C76CC7E4-81F1-4D09-A243-53256F309F98}" type="CELLREF">
                      <a:rPr lang="en-US"/>
                      <a:pPr/>
                      <a:t>[RIFCELLA]</a:t>
                    </a:fld>
                    <a:r>
                      <a:rPr lang="en-US" baseline="0"/>
                      <a:t>
</a:t>
                    </a:r>
                    <a:fld id="{FC9B33AF-02CF-40B7-B5AB-6AB2FFAA4F2D}" type="PERCENTAGE">
                      <a:rPr lang="en-US" baseline="0"/>
                      <a:pPr/>
                      <a:t>[PERCENTUALE]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A1B-44FC-AB9C-0F6A17292524}"/>
                </c:ext>
                <c:ext xmlns:c15="http://schemas.microsoft.com/office/drawing/2012/chart" uri="{CE6537A1-D6FC-4f65-9D91-7224C49458BB}">
                  <c15:dlblFieldTable>
                    <c15:dlblFTEntry>
                      <c15:txfldGUID>{C76CC7E4-81F1-4D09-A243-53256F309F98}</c15:txfldGUID>
                      <c15:f>'[provinciale torte  2025.xlsx]tabelle'!$D$38</c15:f>
                      <c15:dlblFieldTableCache>
                        <c:ptCount val="1"/>
                        <c:pt idx="0">
                          <c:v>1199</c:v>
                        </c:pt>
                      </c15:dlblFieldTableCache>
                    </c15:dlblFTEntry>
                  </c15:dlblFieldTable>
                  <c15:showDataLabelsRange val="0"/>
                </c:ext>
              </c:extLst>
            </c:dLbl>
            <c:dLbl>
              <c:idx val="3"/>
              <c:layout>
                <c:manualLayout>
                  <c:x val="2.4900627044348218E-2"/>
                  <c:y val="2.5218776741349393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A1B-44FC-AB9C-0F6A17292524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251487433828989E-2"/>
                  <c:y val="5.6393575930067087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2A1B-44FC-AB9C-0F6A17292524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Comic Sans MS"/>
                    <a:ea typeface="Comic Sans MS"/>
                    <a:cs typeface="Comic Sans M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'[provinciale torte  2025.xlsx]tabelle'!$A$38:$A$42</c:f>
              <c:strCache>
                <c:ptCount val="5"/>
                <c:pt idx="0">
                  <c:v>18-25</c:v>
                </c:pt>
                <c:pt idx="1">
                  <c:v>26-35</c:v>
                </c:pt>
                <c:pt idx="2">
                  <c:v>36-45</c:v>
                </c:pt>
                <c:pt idx="3">
                  <c:v>46-55</c:v>
                </c:pt>
                <c:pt idx="4">
                  <c:v>oltre 56</c:v>
                </c:pt>
              </c:strCache>
            </c:strRef>
          </c:cat>
          <c:val>
            <c:numRef>
              <c:f>'[provinciale torte  2025.xlsx]tabelle'!$D$38:$D$42</c:f>
              <c:numCache>
                <c:formatCode>General</c:formatCode>
                <c:ptCount val="5"/>
                <c:pt idx="0">
                  <c:v>1199</c:v>
                </c:pt>
                <c:pt idx="1">
                  <c:v>915</c:v>
                </c:pt>
                <c:pt idx="2">
                  <c:v>612</c:v>
                </c:pt>
                <c:pt idx="3">
                  <c:v>391</c:v>
                </c:pt>
                <c:pt idx="4">
                  <c:v>74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2A1B-44FC-AB9C-0F6A17292524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  <c:separator>
</c:separator>
          <c:showLeaderLines val="0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0797760579316904"/>
          <c:y val="0.92534381139489186"/>
          <c:w val="0.58119769290145862"/>
          <c:h val="6.483300589390964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000" b="0" i="0" u="none" strike="noStrike" baseline="0">
              <a:solidFill>
                <a:srgbClr val="000000"/>
              </a:solidFill>
              <a:latin typeface="Comic Sans MS"/>
              <a:ea typeface="Comic Sans MS"/>
              <a:cs typeface="Comic Sans MS"/>
            </a:defRPr>
          </a:pPr>
          <a:endParaRPr lang="it-IT"/>
        </a:p>
      </c:txPr>
    </c:legend>
    <c:plotVisOnly val="1"/>
    <c:dispBlanksAs val="zero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50" b="0" i="0" u="none" strike="noStrike" baseline="0">
          <a:solidFill>
            <a:srgbClr val="000000"/>
          </a:solidFill>
          <a:latin typeface="Comic Sans MS"/>
          <a:ea typeface="Comic Sans MS"/>
          <a:cs typeface="Comic Sans MS"/>
        </a:defRPr>
      </a:pPr>
      <a:endParaRPr lang="it-IT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375" b="1" i="0" u="sng" strike="noStrike" baseline="0">
                <a:solidFill>
                  <a:srgbClr val="FF0000"/>
                </a:solidFill>
                <a:latin typeface="Comic Sans MS"/>
                <a:ea typeface="Comic Sans MS"/>
                <a:cs typeface="Comic Sans MS"/>
              </a:defRPr>
            </a:pPr>
            <a:r>
              <a:rPr lang="en-US" sz="1100" dirty="0"/>
              <a:t>NUOVI ISCRITTI</a:t>
            </a:r>
            <a:r>
              <a:rPr lang="en-US" sz="1100" baseline="0" dirty="0"/>
              <a:t> DONNE</a:t>
            </a:r>
            <a:endParaRPr lang="en-US" sz="1100" dirty="0"/>
          </a:p>
          <a:p>
            <a:pPr algn="ctr">
              <a:defRPr sz="1375" b="1" i="0" u="sng" strike="noStrike" baseline="0">
                <a:solidFill>
                  <a:srgbClr val="FF0000"/>
                </a:solidFill>
                <a:latin typeface="Comic Sans MS"/>
                <a:ea typeface="Comic Sans MS"/>
                <a:cs typeface="Comic Sans MS"/>
              </a:defRPr>
            </a:pPr>
            <a:r>
              <a:rPr lang="en-US" sz="1100" dirty="0"/>
              <a:t>anno 2024</a:t>
            </a:r>
          </a:p>
        </c:rich>
      </c:tx>
      <c:layout>
        <c:manualLayout>
          <c:xMode val="edge"/>
          <c:yMode val="edge"/>
          <c:x val="0.32647458840372223"/>
          <c:y val="0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25419140204041"/>
          <c:y val="0.29586279518246494"/>
          <c:w val="0.79923775622467796"/>
          <c:h val="0.43700922753162152"/>
        </c:manualLayout>
      </c:layout>
      <c:pie3DChart>
        <c:varyColors val="1"/>
        <c:ser>
          <c:idx val="0"/>
          <c:order val="0"/>
          <c:explosion val="19"/>
          <c:dPt>
            <c:idx val="1"/>
            <c:bubble3D val="0"/>
            <c:spPr>
              <a:solidFill>
                <a:srgbClr val="FF66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1E7-4346-8AD6-85CFE14F049B}"/>
              </c:ext>
            </c:extLst>
          </c:dPt>
          <c:dPt>
            <c:idx val="2"/>
            <c:bubble3D val="0"/>
            <c:spPr>
              <a:solidFill>
                <a:srgbClr val="CC99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1E7-4346-8AD6-85CFE14F049B}"/>
              </c:ext>
            </c:extLst>
          </c:dPt>
          <c:dPt>
            <c:idx val="3"/>
            <c:bubble3D val="0"/>
            <c:spPr>
              <a:solidFill>
                <a:srgbClr val="66FF99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1E7-4346-8AD6-85CFE14F049B}"/>
              </c:ext>
            </c:extLst>
          </c:dPt>
          <c:dPt>
            <c:idx val="4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1E7-4346-8AD6-85CFE14F049B}"/>
              </c:ext>
            </c:extLst>
          </c:dPt>
          <c:dLbls>
            <c:dLbl>
              <c:idx val="3"/>
              <c:layout>
                <c:manualLayout>
                  <c:x val="4.7687172150691461E-3"/>
                  <c:y val="-5.026291064204341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1E7-4346-8AD6-85CFE14F049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'[provinciale torte  2025.xlsx]tabelle'!$A$38:$A$42</c:f>
              <c:strCache>
                <c:ptCount val="5"/>
                <c:pt idx="0">
                  <c:v>18-25</c:v>
                </c:pt>
                <c:pt idx="1">
                  <c:v>26-35</c:v>
                </c:pt>
                <c:pt idx="2">
                  <c:v>36-45</c:v>
                </c:pt>
                <c:pt idx="3">
                  <c:v>46-55</c:v>
                </c:pt>
                <c:pt idx="4">
                  <c:v>oltre 56</c:v>
                </c:pt>
              </c:strCache>
            </c:strRef>
          </c:cat>
          <c:val>
            <c:numRef>
              <c:f>'[provinciale torte  2025.xlsx]tabelle'!$B$38:$B$42</c:f>
              <c:numCache>
                <c:formatCode>General</c:formatCode>
                <c:ptCount val="5"/>
                <c:pt idx="0">
                  <c:v>631</c:v>
                </c:pt>
                <c:pt idx="1">
                  <c:v>414</c:v>
                </c:pt>
                <c:pt idx="2">
                  <c:v>268</c:v>
                </c:pt>
                <c:pt idx="3">
                  <c:v>195</c:v>
                </c:pt>
                <c:pt idx="4">
                  <c:v>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1E7-4346-8AD6-85CFE14F049B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  <c:separator>
</c:separator>
          <c:showLeaderLines val="0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074393799870525"/>
          <c:y val="0.91535719014408912"/>
          <c:w val="0.61126844123025392"/>
          <c:h val="6.6332266598699605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000" b="0" i="0" u="none" strike="noStrike" baseline="0">
              <a:solidFill>
                <a:srgbClr val="000000"/>
              </a:solidFill>
              <a:latin typeface="Comic Sans MS"/>
              <a:ea typeface="Comic Sans MS"/>
              <a:cs typeface="Comic Sans MS"/>
            </a:defRPr>
          </a:pPr>
          <a:endParaRPr lang="it-IT"/>
        </a:p>
      </c:txPr>
    </c:legend>
    <c:plotVisOnly val="1"/>
    <c:dispBlanksAs val="zero"/>
    <c:showDLblsOverMax val="0"/>
  </c:chart>
  <c:spPr>
    <a:gradFill rotWithShape="0">
      <a:gsLst>
        <a:gs pos="81000">
          <a:srgbClr xmlns:mc="http://schemas.openxmlformats.org/markup-compatibility/2006" xmlns:a14="http://schemas.microsoft.com/office/drawing/2010/main" val="FFFFFF" mc:Ignorable="a14" a14:legacySpreadsheetColorIndex="9"/>
        </a:gs>
        <a:gs pos="100000">
          <a:srgbClr val="FFCCFF"/>
        </a:gs>
      </a:gsLst>
      <a:path path="rect">
        <a:fillToRect l="50000" t="50000" r="50000" b="50000"/>
      </a:path>
    </a:gradFill>
    <a:ln w="3175">
      <a:solidFill>
        <a:srgbClr val="00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Comic Sans MS"/>
          <a:ea typeface="Comic Sans MS"/>
          <a:cs typeface="Comic Sans MS"/>
        </a:defRPr>
      </a:pPr>
      <a:endParaRPr lang="it-IT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375" b="1" i="0" u="sng" strike="noStrike" baseline="0">
                <a:solidFill>
                  <a:srgbClr val="FF0000"/>
                </a:solidFill>
                <a:latin typeface="Comic Sans MS"/>
                <a:ea typeface="Comic Sans MS"/>
                <a:cs typeface="Comic Sans MS"/>
              </a:defRPr>
            </a:pPr>
            <a:r>
              <a:rPr lang="en-US"/>
              <a:t>NUOVI ISCRITTI UOMINI </a:t>
            </a:r>
          </a:p>
          <a:p>
            <a:pPr>
              <a:defRPr sz="1375" b="1" i="0" u="sng" strike="noStrike" baseline="0">
                <a:solidFill>
                  <a:srgbClr val="FF0000"/>
                </a:solidFill>
                <a:latin typeface="Comic Sans MS"/>
                <a:ea typeface="Comic Sans MS"/>
                <a:cs typeface="Comic Sans MS"/>
              </a:defRPr>
            </a:pPr>
            <a:r>
              <a:rPr lang="en-US"/>
              <a:t>anno</a:t>
            </a:r>
            <a:r>
              <a:rPr lang="en-US" baseline="0"/>
              <a:t> 2024</a:t>
            </a:r>
            <a:endParaRPr lang="en-US"/>
          </a:p>
        </c:rich>
      </c:tx>
      <c:layout>
        <c:manualLayout>
          <c:xMode val="edge"/>
          <c:yMode val="edge"/>
          <c:x val="0.29377734217940354"/>
          <c:y val="3.3464671467633364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30102171687158"/>
          <c:y val="0.32480416424467679"/>
          <c:w val="0.75687463034398073"/>
          <c:h val="0.40748158787059452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00CC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415-4654-9FD6-E9DEBAF8D6D9}"/>
              </c:ext>
            </c:extLst>
          </c:dPt>
          <c:dPt>
            <c:idx val="1"/>
            <c:bubble3D val="0"/>
            <c:spPr>
              <a:solidFill>
                <a:srgbClr val="FF00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415-4654-9FD6-E9DEBAF8D6D9}"/>
              </c:ext>
            </c:extLst>
          </c:dPt>
          <c:dPt>
            <c:idx val="2"/>
            <c:bubble3D val="0"/>
            <c:spPr>
              <a:solidFill>
                <a:srgbClr val="CC99FF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415-4654-9FD6-E9DEBAF8D6D9}"/>
              </c:ext>
            </c:extLst>
          </c:dPt>
          <c:dPt>
            <c:idx val="3"/>
            <c:bubble3D val="0"/>
            <c:spPr>
              <a:solidFill>
                <a:srgbClr val="00FF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415-4654-9FD6-E9DEBAF8D6D9}"/>
              </c:ext>
            </c:extLst>
          </c:dPt>
          <c:dPt>
            <c:idx val="4"/>
            <c:bubble3D val="0"/>
            <c:spPr>
              <a:solidFill>
                <a:srgbClr val="FF9900"/>
              </a:solidFill>
              <a:ln w="12700">
                <a:solidFill>
                  <a:srgbClr val="000000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415-4654-9FD6-E9DEBAF8D6D9}"/>
              </c:ext>
            </c:extLst>
          </c:dPt>
          <c:dLbls>
            <c:dLbl>
              <c:idx val="0"/>
              <c:layout>
                <c:manualLayout>
                  <c:x val="-0.14142679976146252"/>
                  <c:y val="-0.12733930314234218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415-4654-9FD6-E9DEBAF8D6D9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7343296101584395E-2"/>
                  <c:y val="-1.467685901194924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415-4654-9FD6-E9DEBAF8D6D9}"/>
                </c:ex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75" b="0" i="0" u="none" strike="noStrike" baseline="0">
                    <a:solidFill>
                      <a:srgbClr val="000000"/>
                    </a:solidFill>
                    <a:latin typeface="Comic Sans MS"/>
                    <a:ea typeface="Comic Sans MS"/>
                    <a:cs typeface="Comic Sans MS"/>
                  </a:defRPr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'[provinciale torte  2025.xlsx]tabelle'!$A$38:$A$42</c:f>
              <c:strCache>
                <c:ptCount val="5"/>
                <c:pt idx="0">
                  <c:v>18-25</c:v>
                </c:pt>
                <c:pt idx="1">
                  <c:v>26-35</c:v>
                </c:pt>
                <c:pt idx="2">
                  <c:v>36-45</c:v>
                </c:pt>
                <c:pt idx="3">
                  <c:v>46-55</c:v>
                </c:pt>
                <c:pt idx="4">
                  <c:v>oltre 56</c:v>
                </c:pt>
              </c:strCache>
            </c:strRef>
          </c:cat>
          <c:val>
            <c:numRef>
              <c:f>'[provinciale torte  2025.xlsx]tabelle'!$C$38:$C$42</c:f>
              <c:numCache>
                <c:formatCode>General</c:formatCode>
                <c:ptCount val="5"/>
                <c:pt idx="0">
                  <c:v>568</c:v>
                </c:pt>
                <c:pt idx="1">
                  <c:v>501</c:v>
                </c:pt>
                <c:pt idx="2">
                  <c:v>344</c:v>
                </c:pt>
                <c:pt idx="3">
                  <c:v>196</c:v>
                </c:pt>
                <c:pt idx="4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415-4654-9FD6-E9DEBAF8D6D9}"/>
            </c:ext>
          </c:extLst>
        </c:ser>
        <c:dLbls>
          <c:showLegendKey val="0"/>
          <c:showVal val="1"/>
          <c:showCatName val="0"/>
          <c:showSerName val="0"/>
          <c:showPercent val="1"/>
          <c:showBubbleSize val="0"/>
          <c:separator>
</c:separator>
          <c:showLeaderLines val="1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1852403285265978"/>
          <c:y val="0.91535719014408912"/>
          <c:w val="0.56005828287403547"/>
          <c:h val="6.6929342935266728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000" b="0" i="0" u="none" strike="noStrike" baseline="0">
              <a:solidFill>
                <a:srgbClr val="000000"/>
              </a:solidFill>
              <a:latin typeface="Comic Sans MS"/>
              <a:ea typeface="Comic Sans MS"/>
              <a:cs typeface="Comic Sans MS"/>
            </a:defRPr>
          </a:pPr>
          <a:endParaRPr lang="it-IT"/>
        </a:p>
      </c:txPr>
    </c:legend>
    <c:plotVisOnly val="1"/>
    <c:dispBlanksAs val="zero"/>
    <c:showDLblsOverMax val="0"/>
  </c:chart>
  <c:spPr>
    <a:gradFill rotWithShape="0">
      <a:gsLst>
        <a:gs pos="81000">
          <a:srgbClr xmlns:mc="http://schemas.openxmlformats.org/markup-compatibility/2006" xmlns:a14="http://schemas.microsoft.com/office/drawing/2010/main" val="FFFFFF" mc:Ignorable="a14" a14:legacySpreadsheetColorIndex="65"/>
        </a:gs>
        <a:gs pos="100000">
          <a:srgbClr val="77F7FD"/>
        </a:gs>
      </a:gsLst>
      <a:path path="rect">
        <a:fillToRect l="50000" t="50000" r="50000" b="50000"/>
      </a:path>
    </a:gradFill>
    <a:ln w="3175">
      <a:solidFill>
        <a:srgbClr val="000000"/>
      </a:solidFill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Comic Sans MS"/>
          <a:ea typeface="Comic Sans MS"/>
          <a:cs typeface="Comic Sans MS"/>
        </a:defRPr>
      </a:pPr>
      <a:endParaRPr lang="it-IT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A85EF0-646F-4AB9-B8BC-DD28FCCADFA8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932EC9-A1B5-47E9-AFB5-8A92B84C6FB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90809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1152-BA42-4A98-9C17-E8D35BEE2D02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FA813-31D3-48E5-9751-74B3DDF2F7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0094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1152-BA42-4A98-9C17-E8D35BEE2D02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FA813-31D3-48E5-9751-74B3DDF2F7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5275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1152-BA42-4A98-9C17-E8D35BEE2D02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FA813-31D3-48E5-9751-74B3DDF2F7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3804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821422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1152-BA42-4A98-9C17-E8D35BEE2D02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FA813-31D3-48E5-9751-74B3DDF2F7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9262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1152-BA42-4A98-9C17-E8D35BEE2D02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FA813-31D3-48E5-9751-74B3DDF2F7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3676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1152-BA42-4A98-9C17-E8D35BEE2D02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FA813-31D3-48E5-9751-74B3DDF2F7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2774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1152-BA42-4A98-9C17-E8D35BEE2D02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FA813-31D3-48E5-9751-74B3DDF2F7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8103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1152-BA42-4A98-9C17-E8D35BEE2D02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FA813-31D3-48E5-9751-74B3DDF2F7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6723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1152-BA42-4A98-9C17-E8D35BEE2D02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FA813-31D3-48E5-9751-74B3DDF2F7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79137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1152-BA42-4A98-9C17-E8D35BEE2D02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FA813-31D3-48E5-9751-74B3DDF2F7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623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1152-BA42-4A98-9C17-E8D35BEE2D02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FA813-31D3-48E5-9751-74B3DDF2F7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36629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01152-BA42-4A98-9C17-E8D35BEE2D02}" type="datetimeFigureOut">
              <a:rPr lang="it-IT" smtClean="0"/>
              <a:t>07/03/2025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FA813-31D3-48E5-9751-74B3DDF2F7E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1824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gif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2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1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7" Type="http://schemas.openxmlformats.org/officeDocument/2006/relationships/image" Target="../media/image1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eg"/><Relationship Id="rId5" Type="http://schemas.openxmlformats.org/officeDocument/2006/relationships/image" Target="../media/image30.png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28575" y="0"/>
            <a:ext cx="11972925" cy="1600200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24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5638" y="708025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page1image27408177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772" y="6062122"/>
            <a:ext cx="1725612" cy="56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ergamena 2 5"/>
          <p:cNvSpPr/>
          <p:nvPr/>
        </p:nvSpPr>
        <p:spPr>
          <a:xfrm>
            <a:off x="28575" y="1939925"/>
            <a:ext cx="11610975" cy="4021137"/>
          </a:xfrm>
          <a:prstGeom prst="horizontalScroll">
            <a:avLst/>
          </a:prstGeom>
          <a:solidFill>
            <a:srgbClr val="FFCCCC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lvl="0" algn="just" fontAlgn="base">
              <a:spcBef>
                <a:spcPts val="1800"/>
              </a:spcBef>
              <a:spcAft>
                <a:spcPct val="0"/>
              </a:spcAft>
            </a:pPr>
            <a:r>
              <a:rPr lang="it-IT" altLang="it-IT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«Medicina di genere in ambito trasfusionale: applicazione in tema di selezione e fidelizzazione delle donne»</a:t>
            </a:r>
          </a:p>
        </p:txBody>
      </p:sp>
      <p:pic>
        <p:nvPicPr>
          <p:cNvPr id="7" name="Picture 4" descr="Risultati immagini per medicina di genere">
            <a:extLst>
              <a:ext uri="{FF2B5EF4-FFF2-40B4-BE49-F238E27FC236}">
                <a16:creationId xmlns="" xmlns:a16="http://schemas.microsoft.com/office/drawing/2014/main" id="{E4AAEC85-EF6B-4D67-B588-AD0479964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437" y="5589401"/>
            <a:ext cx="2081326" cy="114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10380663" y="5754056"/>
            <a:ext cx="1781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i="1" dirty="0"/>
              <a:t>Dr.ssa Giussani Barbara</a:t>
            </a:r>
          </a:p>
        </p:txBody>
      </p:sp>
    </p:spTree>
    <p:extLst>
      <p:ext uri="{BB962C8B-B14F-4D97-AF65-F5344CB8AC3E}">
        <p14:creationId xmlns:p14="http://schemas.microsoft.com/office/powerpoint/2010/main" val="401440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636817"/>
              </p:ext>
            </p:extLst>
          </p:nvPr>
        </p:nvGraphicFramePr>
        <p:xfrm>
          <a:off x="1167653" y="1586630"/>
          <a:ext cx="3422169" cy="2196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Grafico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8015433"/>
              </p:ext>
            </p:extLst>
          </p:nvPr>
        </p:nvGraphicFramePr>
        <p:xfrm>
          <a:off x="5087564" y="1586630"/>
          <a:ext cx="6011696" cy="2115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Gra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83908052"/>
              </p:ext>
            </p:extLst>
          </p:nvPr>
        </p:nvGraphicFramePr>
        <p:xfrm>
          <a:off x="19455" y="3931718"/>
          <a:ext cx="66675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Gra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6824755"/>
              </p:ext>
            </p:extLst>
          </p:nvPr>
        </p:nvGraphicFramePr>
        <p:xfrm>
          <a:off x="6686955" y="3931718"/>
          <a:ext cx="5000016" cy="2645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Sottotitolo 2"/>
          <p:cNvSpPr txBox="1">
            <a:spLocks noChangeArrowheads="1"/>
          </p:cNvSpPr>
          <p:nvPr/>
        </p:nvSpPr>
        <p:spPr bwMode="auto">
          <a:xfrm>
            <a:off x="154021" y="107464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7" name="Picture 1" descr="page1image274081774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397" y="866495"/>
            <a:ext cx="1528543" cy="5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reccia in giù 7"/>
          <p:cNvSpPr/>
          <p:nvPr/>
        </p:nvSpPr>
        <p:spPr>
          <a:xfrm>
            <a:off x="4176397" y="4484450"/>
            <a:ext cx="398834" cy="38910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03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212572" y="-2723067"/>
            <a:ext cx="11972925" cy="1600200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endParaRPr lang="it-IT" altLang="it-IT" sz="2400" i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4" name="Tabella 4">
            <a:extLst>
              <a:ext uri="{FF2B5EF4-FFF2-40B4-BE49-F238E27FC236}">
                <a16:creationId xmlns="" xmlns:a16="http://schemas.microsoft.com/office/drawing/2014/main" id="{5050F6D6-3098-E40E-FC37-DE788F68CC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599290"/>
              </p:ext>
            </p:extLst>
          </p:nvPr>
        </p:nvGraphicFramePr>
        <p:xfrm>
          <a:off x="588321" y="1909349"/>
          <a:ext cx="9920287" cy="507869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38415">
                  <a:extLst>
                    <a:ext uri="{9D8B030D-6E8A-4147-A177-3AD203B41FA5}">
                      <a16:colId xmlns="" xmlns:a16="http://schemas.microsoft.com/office/drawing/2014/main" val="1888839096"/>
                    </a:ext>
                  </a:extLst>
                </a:gridCol>
                <a:gridCol w="3390936">
                  <a:extLst>
                    <a:ext uri="{9D8B030D-6E8A-4147-A177-3AD203B41FA5}">
                      <a16:colId xmlns="" xmlns:a16="http://schemas.microsoft.com/office/drawing/2014/main" val="337173877"/>
                    </a:ext>
                  </a:extLst>
                </a:gridCol>
                <a:gridCol w="3390936">
                  <a:extLst>
                    <a:ext uri="{9D8B030D-6E8A-4147-A177-3AD203B41FA5}">
                      <a16:colId xmlns="" xmlns:a16="http://schemas.microsoft.com/office/drawing/2014/main" val="1861996186"/>
                    </a:ext>
                  </a:extLst>
                </a:gridCol>
              </a:tblGrid>
              <a:tr h="366127">
                <a:tc>
                  <a:txBody>
                    <a:bodyPr/>
                    <a:lstStyle/>
                    <a:p>
                      <a:r>
                        <a:rPr lang="en-GB" dirty="0"/>
                        <a:t>NAZIONE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DONATRICI PERIODICHE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DONATORI PERIODICI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726068668"/>
                  </a:ext>
                </a:extLst>
              </a:tr>
              <a:tr h="312727">
                <a:tc>
                  <a:txBody>
                    <a:bodyPr/>
                    <a:lstStyle/>
                    <a:p>
                      <a:r>
                        <a:rPr lang="en-GB" sz="1600" b="1" dirty="0"/>
                        <a:t>BELGIO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52%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48%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83111699"/>
                  </a:ext>
                </a:extLst>
              </a:tr>
              <a:tr h="353923">
                <a:tc>
                  <a:txBody>
                    <a:bodyPr/>
                    <a:lstStyle/>
                    <a:p>
                      <a:r>
                        <a:rPr lang="en-GB" sz="1600" b="1" dirty="0"/>
                        <a:t>CROAZIA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21%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79%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45400373"/>
                  </a:ext>
                </a:extLst>
              </a:tr>
              <a:tr h="306850">
                <a:tc>
                  <a:txBody>
                    <a:bodyPr/>
                    <a:lstStyle/>
                    <a:p>
                      <a:r>
                        <a:rPr lang="en-GB" sz="1600" b="1" dirty="0"/>
                        <a:t>DANIMARCA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&gt; % (</a:t>
                      </a:r>
                      <a:r>
                        <a:rPr lang="en-GB" sz="1600" b="1" dirty="0" err="1">
                          <a:solidFill>
                            <a:schemeClr val="tx1"/>
                          </a:solidFill>
                        </a:rPr>
                        <a:t>dato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600" b="1" dirty="0" err="1">
                          <a:solidFill>
                            <a:schemeClr val="tx1"/>
                          </a:solidFill>
                        </a:rPr>
                        <a:t>numerico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 non </a:t>
                      </a:r>
                      <a:r>
                        <a:rPr lang="en-GB" sz="1600" b="1" dirty="0" err="1">
                          <a:solidFill>
                            <a:schemeClr val="tx1"/>
                          </a:solidFill>
                        </a:rPr>
                        <a:t>riportato</a:t>
                      </a: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84885827"/>
                  </a:ext>
                </a:extLst>
              </a:tr>
              <a:tr h="312727">
                <a:tc>
                  <a:txBody>
                    <a:bodyPr/>
                    <a:lstStyle/>
                    <a:p>
                      <a:r>
                        <a:rPr lang="en-GB" sz="1600" b="1" dirty="0"/>
                        <a:t>ESTONIA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331933372"/>
                  </a:ext>
                </a:extLst>
              </a:tr>
              <a:tr h="312727">
                <a:tc>
                  <a:txBody>
                    <a:bodyPr/>
                    <a:lstStyle/>
                    <a:p>
                      <a:r>
                        <a:rPr lang="en-GB" sz="1600" b="1" dirty="0"/>
                        <a:t>FRANCIA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54%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46%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68905149"/>
                  </a:ext>
                </a:extLst>
              </a:tr>
              <a:tr h="312727">
                <a:tc>
                  <a:txBody>
                    <a:bodyPr/>
                    <a:lstStyle/>
                    <a:p>
                      <a:r>
                        <a:rPr lang="en-GB" sz="1600" b="1" dirty="0"/>
                        <a:t>IRLANDA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54%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29507962"/>
                  </a:ext>
                </a:extLst>
              </a:tr>
              <a:tr h="312727">
                <a:tc>
                  <a:txBody>
                    <a:bodyPr/>
                    <a:lstStyle/>
                    <a:p>
                      <a:r>
                        <a:rPr lang="en-GB" sz="1600" b="1" dirty="0"/>
                        <a:t>LITUANIA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92160887"/>
                  </a:ext>
                </a:extLst>
              </a:tr>
              <a:tr h="312727">
                <a:tc>
                  <a:txBody>
                    <a:bodyPr/>
                    <a:lstStyle/>
                    <a:p>
                      <a:r>
                        <a:rPr lang="en-GB" sz="1600" b="1" dirty="0"/>
                        <a:t>LUSSEMBURGO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47%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53%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884760348"/>
                  </a:ext>
                </a:extLst>
              </a:tr>
              <a:tr h="312727">
                <a:tc>
                  <a:txBody>
                    <a:bodyPr/>
                    <a:lstStyle/>
                    <a:p>
                      <a:r>
                        <a:rPr lang="en-GB" sz="1600" b="1" dirty="0"/>
                        <a:t>PORTOGALLO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53%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47%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13406739"/>
                  </a:ext>
                </a:extLst>
              </a:tr>
              <a:tr h="312727">
                <a:tc>
                  <a:txBody>
                    <a:bodyPr/>
                    <a:lstStyle/>
                    <a:p>
                      <a:r>
                        <a:rPr lang="en-GB" sz="1600" b="1" dirty="0"/>
                        <a:t>ROMANIA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79084643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600" b="1" dirty="0"/>
                        <a:t>SLOVACCHIA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36%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64%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238051158"/>
                  </a:ext>
                </a:extLst>
              </a:tr>
              <a:tr h="312727">
                <a:tc>
                  <a:txBody>
                    <a:bodyPr/>
                    <a:lstStyle/>
                    <a:p>
                      <a:r>
                        <a:rPr lang="en-GB" sz="1600" b="1" dirty="0"/>
                        <a:t>SLOVENIA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60%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90958462"/>
                  </a:ext>
                </a:extLst>
              </a:tr>
              <a:tr h="304568">
                <a:tc>
                  <a:txBody>
                    <a:bodyPr/>
                    <a:lstStyle/>
                    <a:p>
                      <a:r>
                        <a:rPr lang="en-GB" sz="1600" b="1" dirty="0"/>
                        <a:t>SVEZIA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44%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56%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69343158"/>
                  </a:ext>
                </a:extLst>
              </a:tr>
              <a:tr h="312727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98353119"/>
                  </a:ext>
                </a:extLst>
              </a:tr>
            </a:tbl>
          </a:graphicData>
        </a:graphic>
      </p:graphicFrame>
      <p:pic>
        <p:nvPicPr>
          <p:cNvPr id="5122" name="Picture 2" descr="European Commission, official website">
            <a:extLst>
              <a:ext uri="{FF2B5EF4-FFF2-40B4-BE49-F238E27FC236}">
                <a16:creationId xmlns="" xmlns:a16="http://schemas.microsoft.com/office/drawing/2014/main" id="{C00EAD29-7001-C9BA-A9AA-72C7D8878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02" y="1121121"/>
            <a:ext cx="1826348" cy="45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6D8F75D2-566D-0C76-14CD-AA3184610408}"/>
              </a:ext>
            </a:extLst>
          </p:cNvPr>
          <p:cNvSpPr txBox="1"/>
          <p:nvPr/>
        </p:nvSpPr>
        <p:spPr>
          <a:xfrm>
            <a:off x="2489065" y="1121121"/>
            <a:ext cx="9020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FF0000"/>
                </a:solidFill>
              </a:rPr>
              <a:t>INDAGINE BLOOD DONATION –COUNTRY PROFILES YEAR 2021 </a:t>
            </a:r>
          </a:p>
          <a:p>
            <a:r>
              <a:rPr lang="en-GB" sz="1600" b="1" dirty="0" err="1"/>
              <a:t>Tra</a:t>
            </a:r>
            <a:r>
              <a:rPr lang="en-GB" sz="1600" b="1" dirty="0"/>
              <a:t> </a:t>
            </a:r>
            <a:r>
              <a:rPr lang="en-GB" sz="1600" b="1" dirty="0" err="1"/>
              <a:t>i</a:t>
            </a:r>
            <a:r>
              <a:rPr lang="en-GB" sz="1600" b="1" dirty="0"/>
              <a:t> 27  </a:t>
            </a:r>
            <a:r>
              <a:rPr lang="en-GB" sz="1600" b="1" dirty="0" err="1"/>
              <a:t>paesi</a:t>
            </a:r>
            <a:r>
              <a:rPr lang="en-GB" sz="1600" b="1" dirty="0"/>
              <a:t> </a:t>
            </a:r>
            <a:r>
              <a:rPr lang="en-GB" sz="1600" b="1" dirty="0" err="1"/>
              <a:t>membri</a:t>
            </a:r>
            <a:r>
              <a:rPr lang="en-GB" sz="1600" b="1" dirty="0"/>
              <a:t> </a:t>
            </a:r>
            <a:r>
              <a:rPr lang="en-GB" sz="1600" b="1" dirty="0" err="1"/>
              <a:t>i</a:t>
            </a:r>
            <a:r>
              <a:rPr lang="en-GB" sz="1600" b="1" dirty="0"/>
              <a:t> </a:t>
            </a:r>
            <a:r>
              <a:rPr lang="en-GB" sz="1600" b="1" dirty="0" err="1"/>
              <a:t>dati</a:t>
            </a:r>
            <a:r>
              <a:rPr lang="en-GB" sz="1600" b="1" dirty="0"/>
              <a:t> di </a:t>
            </a:r>
            <a:r>
              <a:rPr lang="en-GB" sz="1600" b="1" dirty="0" err="1"/>
              <a:t>prevalenza</a:t>
            </a:r>
            <a:r>
              <a:rPr lang="en-GB" sz="1600" b="1" dirty="0"/>
              <a:t> f/m </a:t>
            </a:r>
            <a:r>
              <a:rPr lang="en-GB" sz="1600" b="1" dirty="0" err="1"/>
              <a:t>sono</a:t>
            </a:r>
            <a:r>
              <a:rPr lang="en-GB" sz="1600" b="1" dirty="0"/>
              <a:t> </a:t>
            </a:r>
            <a:r>
              <a:rPr lang="en-GB" sz="1600" b="1" dirty="0" err="1"/>
              <a:t>stati</a:t>
            </a:r>
            <a:r>
              <a:rPr lang="en-GB" sz="1600" b="1" dirty="0"/>
              <a:t>  </a:t>
            </a:r>
            <a:r>
              <a:rPr lang="en-GB" sz="1600" b="1" dirty="0" err="1"/>
              <a:t>riportati</a:t>
            </a:r>
            <a:r>
              <a:rPr lang="en-GB" sz="1600" b="1" dirty="0"/>
              <a:t> da 14 </a:t>
            </a:r>
            <a:r>
              <a:rPr lang="en-GB" sz="1600" b="1" dirty="0" err="1"/>
              <a:t>paesi</a:t>
            </a:r>
            <a:r>
              <a:rPr lang="en-GB" sz="1600" b="1" dirty="0"/>
              <a:t>, di cui 13 con </a:t>
            </a:r>
            <a:r>
              <a:rPr lang="en-GB" sz="1600" b="1" dirty="0" err="1"/>
              <a:t>sistema</a:t>
            </a:r>
            <a:r>
              <a:rPr lang="en-GB" sz="1600" b="1" dirty="0"/>
              <a:t> </a:t>
            </a:r>
            <a:r>
              <a:rPr lang="en-GB" sz="1600" b="1" dirty="0" err="1"/>
              <a:t>trasfusionale</a:t>
            </a:r>
            <a:r>
              <a:rPr lang="en-GB" sz="1600" b="1" dirty="0"/>
              <a:t> simile a </a:t>
            </a:r>
            <a:r>
              <a:rPr lang="en-GB" sz="1600" b="1" dirty="0" err="1"/>
              <a:t>quello</a:t>
            </a:r>
            <a:r>
              <a:rPr lang="en-GB" sz="1600" b="1" dirty="0"/>
              <a:t> </a:t>
            </a:r>
            <a:r>
              <a:rPr lang="en-GB" sz="1600" b="1" dirty="0" err="1"/>
              <a:t>italiano</a:t>
            </a:r>
            <a:r>
              <a:rPr lang="en-GB" sz="1600" b="1" dirty="0"/>
              <a:t> (</a:t>
            </a:r>
            <a:r>
              <a:rPr lang="en-GB" sz="1600" b="1" dirty="0" err="1"/>
              <a:t>donazione</a:t>
            </a:r>
            <a:r>
              <a:rPr lang="en-GB" sz="1600" b="1" dirty="0"/>
              <a:t> </a:t>
            </a:r>
            <a:r>
              <a:rPr lang="en-GB" sz="1600" b="1" dirty="0" err="1"/>
              <a:t>volontaria</a:t>
            </a:r>
            <a:r>
              <a:rPr lang="en-GB" sz="1600" b="1" dirty="0"/>
              <a:t>)</a:t>
            </a:r>
            <a:r>
              <a:rPr lang="en-GB" sz="1600" b="1" dirty="0">
                <a:solidFill>
                  <a:srgbClr val="FF0000"/>
                </a:solidFill>
              </a:rPr>
              <a:t> DONATE VOLUNTARY AND FREE CHARGE</a:t>
            </a:r>
            <a:endParaRPr lang="en-GB" sz="1600" b="1" dirty="0"/>
          </a:p>
        </p:txBody>
      </p:sp>
      <p:sp>
        <p:nvSpPr>
          <p:cNvPr id="6" name="Sottotitolo 2"/>
          <p:cNvSpPr txBox="1">
            <a:spLocks noChangeArrowheads="1"/>
          </p:cNvSpPr>
          <p:nvPr/>
        </p:nvSpPr>
        <p:spPr bwMode="auto">
          <a:xfrm>
            <a:off x="-75388" y="248283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2928" y="340357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423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152218" y="1324896"/>
            <a:ext cx="9401175" cy="507831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it-IT" altLang="it-IT" b="1" kern="0" dirty="0">
                <a:solidFill>
                  <a:srgbClr val="000000"/>
                </a:solidFill>
                <a:latin typeface="Arial" panose="020B0604020202020204" pitchFamily="34" charset="0"/>
              </a:rPr>
              <a:t>In ambito nazionale solo nell’ultimo quinquennio si è implementato qualche  studio volti ad indagare il motivo per cui le donne donatrici di sangue periodiche siano solo il </a:t>
            </a:r>
            <a:r>
              <a:rPr lang="it-IT" altLang="it-IT" b="1" kern="0" dirty="0" smtClean="0">
                <a:solidFill>
                  <a:srgbClr val="000000"/>
                </a:solidFill>
                <a:latin typeface="Arial" panose="020B0604020202020204" pitchFamily="34" charset="0"/>
              </a:rPr>
              <a:t>33% </a:t>
            </a:r>
            <a:r>
              <a:rPr lang="it-IT" altLang="it-IT" b="1" kern="0" dirty="0">
                <a:solidFill>
                  <a:srgbClr val="000000"/>
                </a:solidFill>
                <a:latin typeface="Arial" panose="020B0604020202020204" pitchFamily="34" charset="0"/>
              </a:rPr>
              <a:t>rispetto al </a:t>
            </a:r>
            <a:r>
              <a:rPr lang="it-IT" altLang="it-IT" b="1" kern="0" dirty="0" smtClean="0">
                <a:solidFill>
                  <a:srgbClr val="000000"/>
                </a:solidFill>
                <a:latin typeface="Arial" panose="020B0604020202020204" pitchFamily="34" charset="0"/>
              </a:rPr>
              <a:t>67% </a:t>
            </a:r>
            <a:r>
              <a:rPr lang="it-IT" altLang="it-IT" b="1" kern="0" dirty="0">
                <a:solidFill>
                  <a:srgbClr val="000000"/>
                </a:solidFill>
                <a:latin typeface="Arial" panose="020B0604020202020204" pitchFamily="34" charset="0"/>
              </a:rPr>
              <a:t>di uomini, nonostante si approccino alla donazione in ugual misura rispetto agli uomini (annualmente numero di nuovi iscritti uomo/donna pressoché pari) 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it-IT" altLang="it-IT" b="1" kern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it-IT" altLang="it-IT" b="1" kern="0" dirty="0">
                <a:solidFill>
                  <a:srgbClr val="000000"/>
                </a:solidFill>
                <a:latin typeface="Arial" panose="020B0604020202020204" pitchFamily="34" charset="0"/>
              </a:rPr>
              <a:t>A tutt’oggi nell’analisi  delle </a:t>
            </a:r>
            <a:r>
              <a:rPr lang="it-IT" altLang="it-IT" b="1" kern="0" dirty="0">
                <a:solidFill>
                  <a:srgbClr val="FF0000"/>
                </a:solidFill>
                <a:latin typeface="Arial" panose="020B0604020202020204" pitchFamily="34" charset="0"/>
              </a:rPr>
              <a:t>cause di sospensione </a:t>
            </a:r>
            <a:r>
              <a:rPr lang="it-IT" altLang="it-IT" b="1" kern="0" dirty="0">
                <a:solidFill>
                  <a:srgbClr val="000000"/>
                </a:solidFill>
                <a:latin typeface="Arial" panose="020B0604020202020204" pitchFamily="34" charset="0"/>
              </a:rPr>
              <a:t>sanitaria dei donatori è spesso assente l’approccio di genere, che  è un fattore importante non certo nell’ottica di “merito” (meglio l’uomo rispetto alla donna o viceversa), ma l’approccio analitico dei dati separatamente per maschi e femmine è utile per predisporre campagne di informazione/prevenzione che tengano conto delle diversità.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it-IT" altLang="it-IT" b="1" kern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it-IT" altLang="it-IT" b="1" kern="0" dirty="0">
                <a:solidFill>
                  <a:srgbClr val="000000"/>
                </a:solidFill>
                <a:latin typeface="Arial" panose="020B0604020202020204" pitchFamily="34" charset="0"/>
              </a:rPr>
              <a:t>E’ possibile che tale aspetto possa  in parte essere legato ad </a:t>
            </a:r>
            <a:r>
              <a:rPr lang="it-IT" altLang="it-IT" b="1" kern="0" dirty="0">
                <a:solidFill>
                  <a:srgbClr val="FF0000"/>
                </a:solidFill>
                <a:latin typeface="Arial" panose="020B0604020202020204" pitchFamily="34" charset="0"/>
              </a:rPr>
              <a:t>un approccio “neutrale” al donatore di sangue</a:t>
            </a:r>
            <a:r>
              <a:rPr lang="it-IT" altLang="it-IT" b="1" kern="0" dirty="0">
                <a:solidFill>
                  <a:srgbClr val="000000"/>
                </a:solidFill>
                <a:latin typeface="Arial" panose="020B0604020202020204" pitchFamily="34" charset="0"/>
              </a:rPr>
              <a:t>, vale a dire approccio che non tiene conto della persona nella sua totalità e peculiarità, quasi ci sia una tacita accettazione di una «preferenza»  di genere anche nella raccolta di questa preziosa risorsa sanitaria e quindi in ambito sanitario in netta antitesi con  i principi ispiratori della medicina di genere</a:t>
            </a:r>
            <a:r>
              <a:rPr lang="it-IT" altLang="it-IT" sz="1600" b="1" kern="0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6" name="Picture 4" descr="Risultati immagini per medicina di genere">
            <a:extLst>
              <a:ext uri="{FF2B5EF4-FFF2-40B4-BE49-F238E27FC236}">
                <a16:creationId xmlns="" xmlns:a16="http://schemas.microsoft.com/office/drawing/2014/main" id="{E4AAEC85-EF6B-4D67-B588-AD0479964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393" y="3621153"/>
            <a:ext cx="1837017" cy="1006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8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3035030" y="894945"/>
            <a:ext cx="5729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smtClean="0">
                <a:solidFill>
                  <a:srgbClr val="FF0000"/>
                </a:solidFill>
              </a:rPr>
              <a:t>RIFLESSIONI…</a:t>
            </a:r>
            <a:r>
              <a:rPr lang="it-IT" dirty="0" smtClean="0"/>
              <a:t>.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1023" y="693500"/>
            <a:ext cx="645922" cy="64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03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Risultati immagini per medicina di genere">
            <a:extLst>
              <a:ext uri="{FF2B5EF4-FFF2-40B4-BE49-F238E27FC236}">
                <a16:creationId xmlns="" xmlns:a16="http://schemas.microsoft.com/office/drawing/2014/main" id="{E4AAEC85-EF6B-4D67-B588-AD0479964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5199672"/>
            <a:ext cx="2081326" cy="114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228600" y="1019126"/>
            <a:ext cx="11772901" cy="147732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altLang="it-IT" b="1" dirty="0">
                <a:cs typeface="Times New Roman" panose="02020603050405020304" pitchFamily="18" charset="0"/>
              </a:rPr>
              <a:t>Le motivazioni del gap di genere si possono indagare in una duplice ottica ed in alcuni ambiti non esiste netta separazione </a:t>
            </a:r>
            <a:r>
              <a:rPr lang="it-IT" altLang="it-IT" b="1" dirty="0" smtClean="0">
                <a:cs typeface="Times New Roman" panose="02020603050405020304" pitchFamily="18" charset="0"/>
              </a:rPr>
              <a:t> </a:t>
            </a:r>
            <a:endParaRPr lang="it-IT" altLang="it-IT" b="1" dirty="0">
              <a:cs typeface="Times New Roman" panose="02020603050405020304" pitchFamily="18" charset="0"/>
            </a:endParaRPr>
          </a:p>
          <a:p>
            <a:pPr algn="just"/>
            <a:r>
              <a:rPr lang="it-IT" altLang="it-IT" b="1" dirty="0">
                <a:cs typeface="Times New Roman" panose="02020603050405020304" pitchFamily="18" charset="0"/>
              </a:rPr>
              <a:t>-</a:t>
            </a:r>
            <a:r>
              <a:rPr lang="it-IT" altLang="it-IT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cause </a:t>
            </a:r>
            <a:r>
              <a:rPr lang="it-IT" altLang="it-IT" sz="20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sanitarie</a:t>
            </a:r>
            <a:r>
              <a:rPr lang="it-IT" altLang="it-IT" b="1" dirty="0" smtClean="0"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it-IT" altLang="it-IT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fattori culturali/motivazionali…</a:t>
            </a:r>
            <a:endParaRPr lang="it-IT" altLang="it-IT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/>
            <a:r>
              <a:rPr lang="it-IT" altLang="it-IT" sz="1600" b="1" i="1" dirty="0"/>
              <a:t>(</a:t>
            </a:r>
            <a:r>
              <a:rPr lang="it-IT" altLang="it-IT" sz="900" b="1" i="1" dirty="0"/>
              <a:t>Blood Transfusion-2010 «Le differenze di genere nella donazione di sangue: una rassegna della letteratura» . Bani M-Giussani B</a:t>
            </a:r>
            <a:r>
              <a:rPr lang="it-IT" altLang="it-IT" sz="900" b="1" i="1" dirty="0" smtClean="0"/>
              <a:t>.)</a:t>
            </a:r>
          </a:p>
          <a:p>
            <a:pPr algn="just"/>
            <a:r>
              <a:rPr lang="it-IT" altLang="it-IT" b="1" dirty="0" smtClean="0">
                <a:cs typeface="Times New Roman" panose="02020603050405020304" pitchFamily="18" charset="0"/>
              </a:rPr>
              <a:t>-</a:t>
            </a:r>
            <a:r>
              <a:rPr lang="it-IT" altLang="it-IT" sz="2000" b="1" dirty="0">
                <a:solidFill>
                  <a:srgbClr val="FF0000"/>
                </a:solidFill>
                <a:cs typeface="Times New Roman" panose="02020603050405020304" pitchFamily="18" charset="0"/>
              </a:rPr>
              <a:t>cause </a:t>
            </a:r>
            <a:r>
              <a:rPr lang="it-IT" altLang="it-IT" sz="20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sociali </a:t>
            </a:r>
            <a:r>
              <a:rPr lang="it-IT" altLang="it-IT" b="1" dirty="0" smtClean="0">
                <a:cs typeface="Times New Roman" panose="02020603050405020304" pitchFamily="18" charset="0"/>
              </a:rPr>
              <a:t>.</a:t>
            </a:r>
            <a:endParaRPr lang="it-IT" altLang="it-IT" b="1" dirty="0">
              <a:cs typeface="Times New Roman" panose="02020603050405020304" pitchFamily="18" charset="0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1011678" y="2949835"/>
            <a:ext cx="7932297" cy="369331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it-IT" altLang="it-IT" b="1" dirty="0">
                <a:cs typeface="Arial" panose="020B0604020202020204" pitchFamily="34" charset="0"/>
              </a:rPr>
              <a:t>Le motivazioni </a:t>
            </a:r>
            <a:r>
              <a:rPr lang="it-IT" altLang="it-IT" b="1" dirty="0">
                <a:solidFill>
                  <a:srgbClr val="FF0000"/>
                </a:solidFill>
                <a:cs typeface="Arial" panose="020B0604020202020204" pitchFamily="34" charset="0"/>
              </a:rPr>
              <a:t> sanitarie </a:t>
            </a:r>
            <a:r>
              <a:rPr lang="it-IT" altLang="it-IT" b="1" dirty="0">
                <a:cs typeface="Arial" panose="020B0604020202020204" pitchFamily="34" charset="0"/>
              </a:rPr>
              <a:t>sono  note e la letteratura è ricca di lavori in tale ambito </a:t>
            </a:r>
            <a:r>
              <a:rPr lang="it-IT" altLang="it-IT" b="1" dirty="0" err="1">
                <a:cs typeface="Arial" panose="020B0604020202020204" pitchFamily="34" charset="0"/>
              </a:rPr>
              <a:t>cosi’</a:t>
            </a:r>
            <a:r>
              <a:rPr lang="it-IT" altLang="it-IT" b="1" dirty="0">
                <a:cs typeface="Arial" panose="020B0604020202020204" pitchFamily="34" charset="0"/>
              </a:rPr>
              <a:t> come è alta la consapevolezza e l’attenzione a queste differenze. E’ infatti  documentata una maggiore frequenza nella donna di condizioni di potenziale  controindicazione alla donazione di sangue :</a:t>
            </a:r>
          </a:p>
          <a:p>
            <a:pPr algn="just"/>
            <a:r>
              <a:rPr lang="it-IT" altLang="it-IT" b="1" dirty="0"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it-IT" altLang="it-IT" b="1" dirty="0">
                <a:cs typeface="Arial" panose="020B0604020202020204" pitchFamily="34" charset="0"/>
              </a:rPr>
              <a:t>-maggiore predisposizione della donna alla sideropenia ed anemia da carenza </a:t>
            </a:r>
            <a:r>
              <a:rPr lang="it-IT" altLang="it-IT" b="1" dirty="0" smtClean="0">
                <a:cs typeface="Arial" panose="020B0604020202020204" pitchFamily="34" charset="0"/>
              </a:rPr>
              <a:t>marziale</a:t>
            </a:r>
            <a:endParaRPr lang="it-IT" altLang="it-IT" b="1" dirty="0">
              <a:cs typeface="Arial" panose="020B0604020202020204" pitchFamily="34" charset="0"/>
            </a:endParaRPr>
          </a:p>
          <a:p>
            <a:pPr algn="just"/>
            <a:endParaRPr lang="it-IT" altLang="it-IT" b="1" dirty="0">
              <a:cs typeface="Arial" panose="020B0604020202020204" pitchFamily="34" charset="0"/>
            </a:endParaRPr>
          </a:p>
          <a:p>
            <a:pPr algn="just"/>
            <a:r>
              <a:rPr lang="it-IT" altLang="it-IT" b="1" dirty="0">
                <a:cs typeface="Arial" panose="020B0604020202020204" pitchFamily="34" charset="0"/>
              </a:rPr>
              <a:t>-basso peso corporeo</a:t>
            </a:r>
          </a:p>
          <a:p>
            <a:pPr algn="just"/>
            <a:endParaRPr lang="it-IT" altLang="it-IT" b="1" dirty="0">
              <a:cs typeface="Arial" panose="020B0604020202020204" pitchFamily="34" charset="0"/>
            </a:endParaRPr>
          </a:p>
          <a:p>
            <a:pPr algn="just"/>
            <a:r>
              <a:rPr lang="it-IT" altLang="it-IT" b="1" dirty="0">
                <a:cs typeface="Arial" panose="020B0604020202020204" pitchFamily="34" charset="0"/>
              </a:rPr>
              <a:t>- pressione arteriosa ai limiti….</a:t>
            </a:r>
          </a:p>
          <a:p>
            <a:pPr algn="just"/>
            <a:endParaRPr lang="it-IT" altLang="it-IT" b="1" dirty="0">
              <a:cs typeface="Arial" panose="020B0604020202020204" pitchFamily="34" charset="0"/>
            </a:endParaRPr>
          </a:p>
          <a:p>
            <a:pPr algn="just"/>
            <a:r>
              <a:rPr lang="it-IT" altLang="it-IT" b="1" dirty="0">
                <a:cs typeface="Arial" panose="020B0604020202020204" pitchFamily="34" charset="0"/>
              </a:rPr>
              <a:t>-difficile accesso venoso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="" xmlns:a16="http://schemas.microsoft.com/office/drawing/2014/main" id="{EB6C2188-79BA-4BC6-AC58-ABDB405B3D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37018" y="2888280"/>
            <a:ext cx="1983361" cy="190821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it-IT" altLang="it-IT" sz="800" b="1" dirty="0">
                <a:solidFill>
                  <a:srgbClr val="FF0000"/>
                </a:solidFill>
                <a:cs typeface="Arial" panose="020B0604020202020204" pitchFamily="34" charset="0"/>
              </a:rPr>
              <a:t>DEPLETED IRON STORES IN WB REGULAR  DONORS</a:t>
            </a:r>
          </a:p>
          <a:p>
            <a:endParaRPr lang="it-IT" altLang="it-IT" sz="800" dirty="0">
              <a:cs typeface="Arial" panose="020B0604020202020204" pitchFamily="34" charset="0"/>
            </a:endParaRPr>
          </a:p>
          <a:p>
            <a:r>
              <a:rPr lang="it-IT" altLang="it-IT" sz="800" dirty="0">
                <a:cs typeface="Arial" panose="020B0604020202020204" pitchFamily="34" charset="0"/>
              </a:rPr>
              <a:t>20 – 26% male</a:t>
            </a:r>
          </a:p>
          <a:p>
            <a:endParaRPr lang="it-IT" altLang="it-IT" sz="800" dirty="0">
              <a:cs typeface="Arial" panose="020B0604020202020204" pitchFamily="34" charset="0"/>
            </a:endParaRPr>
          </a:p>
          <a:p>
            <a:r>
              <a:rPr lang="it-IT" altLang="it-IT" sz="800" dirty="0">
                <a:cs typeface="Arial" panose="020B0604020202020204" pitchFamily="34" charset="0"/>
              </a:rPr>
              <a:t>40 – 55% </a:t>
            </a:r>
            <a:r>
              <a:rPr lang="it-IT" altLang="it-IT" sz="800" dirty="0" err="1">
                <a:cs typeface="Arial" panose="020B0604020202020204" pitchFamily="34" charset="0"/>
              </a:rPr>
              <a:t>female</a:t>
            </a:r>
            <a:endParaRPr lang="it-IT" altLang="it-IT" sz="800" dirty="0">
              <a:cs typeface="Arial" panose="020B0604020202020204" pitchFamily="34" charset="0"/>
            </a:endParaRPr>
          </a:p>
          <a:p>
            <a:endParaRPr lang="it-IT" altLang="it-IT" sz="800" dirty="0">
              <a:cs typeface="Arial" panose="020B0604020202020204" pitchFamily="34" charset="0"/>
            </a:endParaRPr>
          </a:p>
          <a:p>
            <a:r>
              <a:rPr lang="it-IT" altLang="it-IT" sz="800" i="1" dirty="0">
                <a:cs typeface="Arial" panose="020B0604020202020204" pitchFamily="34" charset="0"/>
              </a:rPr>
              <a:t>H </a:t>
            </a:r>
            <a:r>
              <a:rPr lang="it-IT" altLang="it-IT" sz="800" i="1" dirty="0" err="1">
                <a:cs typeface="Arial" panose="020B0604020202020204" pitchFamily="34" charset="0"/>
              </a:rPr>
              <a:t>Radtke</a:t>
            </a:r>
            <a:r>
              <a:rPr lang="it-IT" altLang="it-IT" sz="800" i="1" dirty="0">
                <a:cs typeface="Arial" panose="020B0604020202020204" pitchFamily="34" charset="0"/>
              </a:rPr>
              <a:t>, </a:t>
            </a:r>
            <a:r>
              <a:rPr lang="it-IT" altLang="it-IT" sz="800" i="1" dirty="0" err="1">
                <a:cs typeface="Arial" panose="020B0604020202020204" pitchFamily="34" charset="0"/>
              </a:rPr>
              <a:t>Transf</a:t>
            </a:r>
            <a:r>
              <a:rPr lang="it-IT" altLang="it-IT" sz="800" i="1" dirty="0">
                <a:cs typeface="Arial" panose="020B0604020202020204" pitchFamily="34" charset="0"/>
              </a:rPr>
              <a:t>, 2004</a:t>
            </a:r>
          </a:p>
          <a:p>
            <a:pPr algn="ctr"/>
            <a:endParaRPr lang="it-IT" altLang="it-IT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algn="ctr"/>
            <a:endParaRPr lang="it-IT" altLang="it-IT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algn="ctr"/>
            <a:endParaRPr lang="it-IT" altLang="it-IT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21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0" y="577748"/>
            <a:ext cx="12239640" cy="685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38" name="CustomShape 3"/>
          <p:cNvSpPr/>
          <p:nvPr/>
        </p:nvSpPr>
        <p:spPr>
          <a:xfrm>
            <a:off x="5451480" y="1123920"/>
            <a:ext cx="6450480" cy="1254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41" name="CustomShape 5"/>
          <p:cNvSpPr/>
          <p:nvPr/>
        </p:nvSpPr>
        <p:spPr>
          <a:xfrm>
            <a:off x="5451480" y="2510280"/>
            <a:ext cx="6450480" cy="327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42" name="CustomShape 6"/>
          <p:cNvSpPr/>
          <p:nvPr/>
        </p:nvSpPr>
        <p:spPr>
          <a:xfrm>
            <a:off x="4724280" y="3200400"/>
            <a:ext cx="2742480" cy="36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GB"/>
          </a:p>
        </p:txBody>
      </p:sp>
      <p:pic>
        <p:nvPicPr>
          <p:cNvPr id="10" name="Immagine 2">
            <a:extLst>
              <a:ext uri="{FF2B5EF4-FFF2-40B4-BE49-F238E27FC236}">
                <a16:creationId xmlns="" xmlns:a16="http://schemas.microsoft.com/office/drawing/2014/main" id="{0C29AA6D-FC7B-4349-BE4B-32F7FA155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343" y="805493"/>
            <a:ext cx="2130158" cy="1595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asellaDiTesto 6">
            <a:extLst>
              <a:ext uri="{FF2B5EF4-FFF2-40B4-BE49-F238E27FC236}">
                <a16:creationId xmlns="" xmlns:a16="http://schemas.microsoft.com/office/drawing/2014/main" id="{1A1159A3-51F3-4EB2-80DD-16E90A4531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5868" y="952809"/>
            <a:ext cx="6077522" cy="92333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it-IT" altLang="it-IT" b="1" dirty="0">
                <a:solidFill>
                  <a:srgbClr val="FF0000"/>
                </a:solidFill>
              </a:rPr>
              <a:t>Riferimenti legislativi  a differenze tra uomo e donna…</a:t>
            </a:r>
          </a:p>
          <a:p>
            <a:pPr>
              <a:defRPr/>
            </a:pPr>
            <a:r>
              <a:rPr lang="it-IT" altLang="it-IT" b="1" dirty="0" smtClean="0">
                <a:solidFill>
                  <a:srgbClr val="FF0000"/>
                </a:solidFill>
              </a:rPr>
              <a:t>Nb) Pressione </a:t>
            </a:r>
            <a:r>
              <a:rPr lang="it-IT" altLang="it-IT" b="1" dirty="0">
                <a:solidFill>
                  <a:srgbClr val="FF0000"/>
                </a:solidFill>
              </a:rPr>
              <a:t>arteriosa: nessuna differenza</a:t>
            </a:r>
          </a:p>
        </p:txBody>
      </p:sp>
      <p:pic>
        <p:nvPicPr>
          <p:cNvPr id="12" name="Immagine 4">
            <a:extLst>
              <a:ext uri="{FF2B5EF4-FFF2-40B4-BE49-F238E27FC236}">
                <a16:creationId xmlns="" xmlns:a16="http://schemas.microsoft.com/office/drawing/2014/main" id="{25B448B7-8CB7-4C89-BA30-2065BA74C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139" y="2212585"/>
            <a:ext cx="7063618" cy="4313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Connettore 2 12">
            <a:extLst>
              <a:ext uri="{FF2B5EF4-FFF2-40B4-BE49-F238E27FC236}">
                <a16:creationId xmlns="" xmlns:a16="http://schemas.microsoft.com/office/drawing/2014/main" id="{F87D650A-704A-476C-9217-6D4B2EB3090F}"/>
              </a:ext>
            </a:extLst>
          </p:cNvPr>
          <p:cNvCxnSpPr/>
          <p:nvPr/>
        </p:nvCxnSpPr>
        <p:spPr>
          <a:xfrm>
            <a:off x="1935674" y="3864487"/>
            <a:ext cx="865187" cy="15128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16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e 3"/>
          <p:cNvSpPr/>
          <p:nvPr/>
        </p:nvSpPr>
        <p:spPr>
          <a:xfrm>
            <a:off x="2800861" y="5165263"/>
            <a:ext cx="5894962" cy="4300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975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page1image27408177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013" y="5961062"/>
            <a:ext cx="19732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Risultati immagini per medicina di genere">
            <a:extLst>
              <a:ext uri="{FF2B5EF4-FFF2-40B4-BE49-F238E27FC236}">
                <a16:creationId xmlns="" xmlns:a16="http://schemas.microsoft.com/office/drawing/2014/main" id="{E4AAEC85-EF6B-4D67-B588-AD0479964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243" y="5696358"/>
            <a:ext cx="2081326" cy="114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10380663" y="5754056"/>
            <a:ext cx="1781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/>
              <a:t>Dr.ssa Giussani Barbara</a:t>
            </a:r>
          </a:p>
        </p:txBody>
      </p:sp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" name="CasellaDiTesto 9">
            <a:extLst>
              <a:ext uri="{FF2B5EF4-FFF2-40B4-BE49-F238E27FC236}">
                <a16:creationId xmlns="" xmlns:a16="http://schemas.microsoft.com/office/drawing/2014/main" id="{04733A8E-D843-484A-8258-EEDF8BE2F7D4}"/>
              </a:ext>
            </a:extLst>
          </p:cNvPr>
          <p:cNvSpPr txBox="1"/>
          <p:nvPr/>
        </p:nvSpPr>
        <p:spPr>
          <a:xfrm>
            <a:off x="2092966" y="924584"/>
            <a:ext cx="5237797" cy="638636"/>
          </a:xfrm>
          <a:prstGeom prst="rect">
            <a:avLst/>
          </a:prstGeom>
          <a:noFill/>
          <a:ln cap="flat">
            <a:noFill/>
          </a:ln>
        </p:spPr>
        <p:txBody>
          <a:bodyPr wrap="square" lIns="68580" tIns="34290" rIns="68580" bIns="34290" anchorCtr="1">
            <a:spAutoFit/>
          </a:bodyPr>
          <a:lstStyle/>
          <a:p>
            <a:pPr algn="ctr" defTabSz="685800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1600" b="1" kern="0" dirty="0">
                <a:solidFill>
                  <a:srgbClr val="FF0000"/>
                </a:solidFill>
                <a:latin typeface="Arial" pitchFamily="34"/>
              </a:rPr>
              <a:t>REQUISITI FISICI:    ACCESSO VENOSO</a:t>
            </a:r>
          </a:p>
          <a:p>
            <a:pPr algn="ctr" defTabSz="685800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sz="2100" b="1" kern="0" dirty="0">
              <a:solidFill>
                <a:srgbClr val="FF0000"/>
              </a:solidFill>
              <a:latin typeface="Arial" pitchFamily="34"/>
            </a:endParaRPr>
          </a:p>
        </p:txBody>
      </p:sp>
      <p:sp>
        <p:nvSpPr>
          <p:cNvPr id="11" name="CasellaDiTesto 1">
            <a:extLst>
              <a:ext uri="{FF2B5EF4-FFF2-40B4-BE49-F238E27FC236}">
                <a16:creationId xmlns="" xmlns:a16="http://schemas.microsoft.com/office/drawing/2014/main" id="{81B33911-8733-4409-8AE7-128F76F2D7C5}"/>
              </a:ext>
            </a:extLst>
          </p:cNvPr>
          <p:cNvSpPr txBox="1"/>
          <p:nvPr/>
        </p:nvSpPr>
        <p:spPr>
          <a:xfrm>
            <a:off x="1343025" y="1361872"/>
            <a:ext cx="6731064" cy="692497"/>
          </a:xfrm>
          <a:prstGeom prst="rect">
            <a:avLst/>
          </a:prstGeom>
          <a:noFill/>
          <a:ln cap="flat">
            <a:solidFill>
              <a:srgbClr val="FF000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defTabSz="685800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1350" b="1" kern="0" dirty="0">
                <a:solidFill>
                  <a:srgbClr val="000000"/>
                </a:solidFill>
                <a:latin typeface="Arial" pitchFamily="34"/>
              </a:rPr>
              <a:t>Requisito </a:t>
            </a:r>
            <a:r>
              <a:rPr lang="it-IT" sz="1350" b="1" u="sng" kern="0" dirty="0">
                <a:solidFill>
                  <a:srgbClr val="000000"/>
                </a:solidFill>
                <a:latin typeface="Arial" pitchFamily="34"/>
              </a:rPr>
              <a:t>non legiferato </a:t>
            </a:r>
            <a:r>
              <a:rPr lang="it-IT" sz="1350" b="1" kern="0" dirty="0">
                <a:solidFill>
                  <a:srgbClr val="000000"/>
                </a:solidFill>
                <a:latin typeface="Arial" pitchFamily="34"/>
              </a:rPr>
              <a:t>e competenza basilare di medici ed infermieri addetti alla </a:t>
            </a:r>
            <a:r>
              <a:rPr lang="it-IT" sz="1350" b="1" kern="0" dirty="0" err="1">
                <a:solidFill>
                  <a:srgbClr val="000000"/>
                </a:solidFill>
                <a:latin typeface="Arial" pitchFamily="34"/>
              </a:rPr>
              <a:t>venopuntura</a:t>
            </a:r>
            <a:r>
              <a:rPr lang="it-IT" sz="1350" b="1" kern="0" dirty="0">
                <a:solidFill>
                  <a:srgbClr val="000000"/>
                </a:solidFill>
                <a:latin typeface="Arial" pitchFamily="34"/>
              </a:rPr>
              <a:t> : reperimento ,scelta e gestione di un idoneo acceso venoso , per aferesi in grado di sopportare velocità di flusso 50-100 ml/</a:t>
            </a:r>
            <a:r>
              <a:rPr lang="it-IT" sz="1350" b="1" kern="0" dirty="0" err="1">
                <a:solidFill>
                  <a:srgbClr val="000000"/>
                </a:solidFill>
                <a:latin typeface="Arial" pitchFamily="34"/>
              </a:rPr>
              <a:t>min</a:t>
            </a:r>
            <a:endParaRPr lang="it-IT" sz="1350" b="1" kern="0" dirty="0">
              <a:solidFill>
                <a:srgbClr val="000000"/>
              </a:solidFill>
              <a:latin typeface="Arial" pitchFamily="34"/>
            </a:endParaRPr>
          </a:p>
        </p:txBody>
      </p:sp>
      <p:sp>
        <p:nvSpPr>
          <p:cNvPr id="12" name="CasellaDiTesto 2">
            <a:extLst>
              <a:ext uri="{FF2B5EF4-FFF2-40B4-BE49-F238E27FC236}">
                <a16:creationId xmlns="" xmlns:a16="http://schemas.microsoft.com/office/drawing/2014/main" id="{93755220-8521-4AF9-BE8E-42F3C3820CA6}"/>
              </a:ext>
            </a:extLst>
          </p:cNvPr>
          <p:cNvSpPr txBox="1"/>
          <p:nvPr/>
        </p:nvSpPr>
        <p:spPr>
          <a:xfrm>
            <a:off x="1564513" y="2302741"/>
            <a:ext cx="6288087" cy="2146300"/>
          </a:xfrm>
          <a:prstGeom prst="rect">
            <a:avLst/>
          </a:prstGeom>
          <a:noFill/>
          <a:ln w="9528" cap="flat">
            <a:solidFill>
              <a:srgbClr val="FF0000"/>
            </a:solidFill>
            <a:prstDash val="solid"/>
            <a:miter/>
          </a:ln>
        </p:spPr>
        <p:txBody>
          <a:bodyPr lIns="68580" tIns="34290" rIns="68580" bIns="34290">
            <a:spAutoFit/>
          </a:bodyPr>
          <a:lstStyle/>
          <a:p>
            <a:pPr marL="257175" indent="-257175" defTabSz="685800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1500" b="1" kern="0" dirty="0">
                <a:solidFill>
                  <a:srgbClr val="000000"/>
                </a:solidFill>
                <a:latin typeface="Arial"/>
              </a:rPr>
              <a:t>emocomponenti con Volumi non conformi vengono eliminati –</a:t>
            </a:r>
            <a:r>
              <a:rPr lang="it-IT" sz="1500" b="1" kern="0" dirty="0" err="1">
                <a:solidFill>
                  <a:srgbClr val="000000"/>
                </a:solidFill>
                <a:latin typeface="Arial"/>
              </a:rPr>
              <a:t>nb</a:t>
            </a:r>
            <a:r>
              <a:rPr lang="it-IT" sz="1500" b="1" kern="0" dirty="0">
                <a:solidFill>
                  <a:srgbClr val="000000"/>
                </a:solidFill>
                <a:latin typeface="Arial"/>
              </a:rPr>
              <a:t>) </a:t>
            </a:r>
            <a:r>
              <a:rPr lang="it-IT" sz="1500" b="1" i="1" kern="0" dirty="0">
                <a:solidFill>
                  <a:srgbClr val="FF0000"/>
                </a:solidFill>
                <a:latin typeface="Arial"/>
              </a:rPr>
              <a:t>S.Q indicatore di prodotto/processo</a:t>
            </a:r>
            <a:r>
              <a:rPr lang="it-IT" sz="1500" b="1" kern="0" dirty="0">
                <a:solidFill>
                  <a:srgbClr val="000000"/>
                </a:solidFill>
                <a:latin typeface="Arial"/>
              </a:rPr>
              <a:t>: n. e cause di unità «non utilizzabili»-</a:t>
            </a:r>
          </a:p>
          <a:p>
            <a:pPr defTabSz="685800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sz="1500" b="1" kern="0" dirty="0">
              <a:solidFill>
                <a:srgbClr val="000000"/>
              </a:solidFill>
              <a:latin typeface="Arial"/>
            </a:endParaRPr>
          </a:p>
          <a:p>
            <a:pPr marL="257175" indent="-257175" defTabSz="685800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1500" b="1" kern="0" dirty="0">
                <a:solidFill>
                  <a:srgbClr val="000000"/>
                </a:solidFill>
                <a:latin typeface="Arial"/>
              </a:rPr>
              <a:t>la possibilità di mantenere flussi regolare consente una ottimale separazione del </a:t>
            </a:r>
            <a:r>
              <a:rPr lang="it-IT" sz="1500" b="1" kern="0" dirty="0" err="1">
                <a:solidFill>
                  <a:srgbClr val="000000"/>
                </a:solidFill>
                <a:latin typeface="Arial"/>
              </a:rPr>
              <a:t>buff-coat</a:t>
            </a:r>
            <a:endParaRPr lang="it-IT" sz="1500" b="1" kern="0" dirty="0">
              <a:solidFill>
                <a:srgbClr val="000000"/>
              </a:solidFill>
              <a:latin typeface="Arial"/>
            </a:endParaRPr>
          </a:p>
          <a:p>
            <a:pPr defTabSz="685800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sz="1500" b="1" kern="0" dirty="0">
              <a:solidFill>
                <a:srgbClr val="000000"/>
              </a:solidFill>
              <a:latin typeface="Arial"/>
            </a:endParaRPr>
          </a:p>
          <a:p>
            <a:pPr defTabSz="685800" fontAlgn="auto" hangingPunct="1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it-IT" sz="1500" kern="0" dirty="0">
              <a:solidFill>
                <a:srgbClr val="000000"/>
              </a:solidFill>
              <a:latin typeface="Arial"/>
            </a:endParaRPr>
          </a:p>
          <a:p>
            <a:pPr marL="257175" indent="-257175" defTabSz="685800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itchFamily="34"/>
              <a:buChar char="•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1500" b="1" kern="0" dirty="0">
                <a:solidFill>
                  <a:srgbClr val="000000"/>
                </a:solidFill>
                <a:latin typeface="Arial"/>
              </a:rPr>
              <a:t>riduzione degli eventi avversi (sia locali che generali)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="" xmlns:a16="http://schemas.microsoft.com/office/drawing/2014/main" id="{BF919C63-F633-4379-AFF4-3CF31CE9AB65}"/>
              </a:ext>
            </a:extLst>
          </p:cNvPr>
          <p:cNvSpPr txBox="1"/>
          <p:nvPr/>
        </p:nvSpPr>
        <p:spPr>
          <a:xfrm>
            <a:off x="1564513" y="4713303"/>
            <a:ext cx="6402388" cy="11310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1350" b="1" kern="0" dirty="0">
                <a:solidFill>
                  <a:srgbClr val="FF0000"/>
                </a:solidFill>
                <a:latin typeface="Arial" pitchFamily="34"/>
              </a:rPr>
              <a:t>ANNO 2024 –</a:t>
            </a:r>
          </a:p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135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/>
              </a:rPr>
              <a:t>DATI AVIS PROV.LE BG: &gt;PREVALENZA DI SOSPENSIONI DEFINITIVE PER DIFFICILE ACCESSO VENOSO NELLE DONNE:</a:t>
            </a:r>
          </a:p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1350" b="1" kern="0" dirty="0">
                <a:solidFill>
                  <a:srgbClr val="FF0000"/>
                </a:solidFill>
                <a:latin typeface="Arial" pitchFamily="34"/>
              </a:rPr>
              <a:t> 7 donne, 3 uomini..</a:t>
            </a:r>
          </a:p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1350" b="1" kern="0" dirty="0">
                <a:solidFill>
                  <a:srgbClr val="FF0000"/>
                </a:solidFill>
                <a:latin typeface="Arial" pitchFamily="34"/>
              </a:rPr>
              <a:t>E NELLE ALTRE REALTA’?</a:t>
            </a:r>
          </a:p>
        </p:txBody>
      </p:sp>
      <p:pic>
        <p:nvPicPr>
          <p:cNvPr id="14" name="Immagine 9">
            <a:extLst>
              <a:ext uri="{FF2B5EF4-FFF2-40B4-BE49-F238E27FC236}">
                <a16:creationId xmlns="" xmlns:a16="http://schemas.microsoft.com/office/drawing/2014/main" id="{336B59E6-38F8-4E4E-BEEB-2EC434D9E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943" y="2439485"/>
            <a:ext cx="3130018" cy="137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magine 14">
            <a:extLst>
              <a:ext uri="{FF2B5EF4-FFF2-40B4-BE49-F238E27FC236}">
                <a16:creationId xmlns="" xmlns:a16="http://schemas.microsoft.com/office/drawing/2014/main" id="{F9949498-7C34-4AEE-948F-BF19DDFFE7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66901" y="4291032"/>
            <a:ext cx="4433072" cy="146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25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650503" y="-251640"/>
            <a:ext cx="12239640" cy="685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38" name="CustomShape 3"/>
          <p:cNvSpPr/>
          <p:nvPr/>
        </p:nvSpPr>
        <p:spPr>
          <a:xfrm>
            <a:off x="5451480" y="1123920"/>
            <a:ext cx="6450480" cy="1254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41" name="CustomShape 5"/>
          <p:cNvSpPr/>
          <p:nvPr/>
        </p:nvSpPr>
        <p:spPr>
          <a:xfrm>
            <a:off x="5451480" y="2510280"/>
            <a:ext cx="6450480" cy="3273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42" name="CustomShape 6"/>
          <p:cNvSpPr/>
          <p:nvPr/>
        </p:nvSpPr>
        <p:spPr>
          <a:xfrm>
            <a:off x="4724280" y="3200400"/>
            <a:ext cx="2742480" cy="368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" name="CasellaDiTesto 1">
            <a:extLst>
              <a:ext uri="{FF2B5EF4-FFF2-40B4-BE49-F238E27FC236}">
                <a16:creationId xmlns="" xmlns:a16="http://schemas.microsoft.com/office/drawing/2014/main" id="{6BE27402-84DE-4A6A-B80A-CE7FE7D6D12E}"/>
              </a:ext>
            </a:extLst>
          </p:cNvPr>
          <p:cNvSpPr txBox="1"/>
          <p:nvPr/>
        </p:nvSpPr>
        <p:spPr>
          <a:xfrm>
            <a:off x="1008716" y="1274323"/>
            <a:ext cx="10479650" cy="55399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it-IT" sz="2400" dirty="0"/>
          </a:p>
          <a:p>
            <a:r>
              <a:rPr lang="it-IT" sz="2400" dirty="0"/>
              <a:t>-</a:t>
            </a:r>
            <a:r>
              <a:rPr lang="it-IT" sz="2400" b="1" dirty="0">
                <a:solidFill>
                  <a:srgbClr val="FF0000"/>
                </a:solidFill>
                <a:latin typeface="+mj-lt"/>
                <a:cs typeface="Aharoni" panose="02010803020104030203" pitchFamily="2" charset="-79"/>
              </a:rPr>
              <a:t>STEREOTIPO</a:t>
            </a:r>
            <a:r>
              <a:rPr lang="it-IT" sz="2400" b="1" dirty="0">
                <a:latin typeface="+mj-lt"/>
                <a:cs typeface="Aharoni" panose="02010803020104030203" pitchFamily="2" charset="-79"/>
              </a:rPr>
              <a:t>: </a:t>
            </a:r>
            <a:r>
              <a:rPr lang="it-IT" sz="2400" b="1" dirty="0" smtClean="0">
                <a:latin typeface="+mj-lt"/>
                <a:cs typeface="Aharoni" panose="02010803020104030203" pitchFamily="2" charset="-79"/>
              </a:rPr>
              <a:t>DONNA=ANEMIA</a:t>
            </a:r>
            <a:r>
              <a:rPr lang="it-IT" sz="2400" b="1" dirty="0" smtClean="0">
                <a:latin typeface="+mj-lt"/>
                <a:cs typeface="Aharoni" panose="02010803020104030203" pitchFamily="2" charset="-79"/>
                <a:sym typeface="Wingdings" panose="05000000000000000000" pitchFamily="2" charset="2"/>
              </a:rPr>
              <a:t></a:t>
            </a:r>
            <a:r>
              <a:rPr lang="it-IT" sz="2400" b="1" dirty="0" smtClean="0">
                <a:latin typeface="+mj-lt"/>
                <a:cs typeface="Aharoni" panose="02010803020104030203" pitchFamily="2" charset="-79"/>
              </a:rPr>
              <a:t> MA NON E’ UNA CONDIZIONE FISIOLOGICA!</a:t>
            </a:r>
            <a:endParaRPr lang="it-IT" sz="2400" b="1" dirty="0">
              <a:latin typeface="+mj-lt"/>
              <a:cs typeface="Aharoni" panose="02010803020104030203" pitchFamily="2" charset="-79"/>
            </a:endParaRPr>
          </a:p>
          <a:p>
            <a:endParaRPr lang="it-IT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it-IT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it-IT" sz="2400" dirty="0">
                <a:latin typeface="Aharoni" panose="02010803020104030203" pitchFamily="2" charset="-79"/>
                <a:cs typeface="Aharoni" panose="02010803020104030203" pitchFamily="2" charset="-79"/>
              </a:rPr>
              <a:t>-</a:t>
            </a:r>
            <a:r>
              <a:rPr lang="it-IT" sz="2400" dirty="0">
                <a:cs typeface="Aharoni" panose="02010803020104030203" pitchFamily="2" charset="-79"/>
              </a:rPr>
              <a:t>IL RISCONTRO DI UNA CONDIZIONE DI ANEMIA IN UN ASPIRANTE DONATORE/DONATRICE  E/O DONATORE/DONATRICE  PERIODICI DEVE SEMPRE ESSERE INDAGATA</a:t>
            </a:r>
          </a:p>
          <a:p>
            <a:endParaRPr lang="it-IT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it-IT" sz="24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it-IT" sz="2400" dirty="0">
                <a:latin typeface="Aharoni" panose="02010803020104030203" pitchFamily="2" charset="-79"/>
                <a:cs typeface="Aharoni" panose="02010803020104030203" pitchFamily="2" charset="-79"/>
              </a:rPr>
              <a:t>-</a:t>
            </a:r>
            <a:r>
              <a:rPr lang="it-IT" sz="2400" dirty="0">
                <a:cs typeface="Aharoni" panose="02010803020104030203" pitchFamily="2" charset="-79"/>
              </a:rPr>
              <a:t>LA ANEMIA CARENZIALE DEVE SEMPRE ESSERE CORRETTA</a:t>
            </a:r>
          </a:p>
          <a:p>
            <a:endParaRPr lang="it-IT" sz="2400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="" xmlns:a16="http://schemas.microsoft.com/office/drawing/2014/main" id="{3943DD10-ED0D-48B6-AC4F-86231E8C68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163" y="5348719"/>
            <a:ext cx="1889357" cy="1257281"/>
          </a:xfrm>
          <a:prstGeom prst="rect">
            <a:avLst/>
          </a:prstGeom>
        </p:spPr>
      </p:pic>
      <p:sp>
        <p:nvSpPr>
          <p:cNvPr id="9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10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457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" name="Immagine 5" descr="Immagine che contiene testo, schermata, Carattere&#10;&#10;Il contenuto generato dall'IA potrebbe non essere corretto.">
            <a:extLst>
              <a:ext uri="{FF2B5EF4-FFF2-40B4-BE49-F238E27FC236}">
                <a16:creationId xmlns="" xmlns:a16="http://schemas.microsoft.com/office/drawing/2014/main" id="{484A5EAE-DC02-4F36-8291-4D4D42A7C2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1062416"/>
            <a:ext cx="7177405" cy="507606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sp>
        <p:nvSpPr>
          <p:cNvPr id="5" name="CasellaDiTesto 4"/>
          <p:cNvSpPr txBox="1"/>
          <p:nvPr/>
        </p:nvSpPr>
        <p:spPr>
          <a:xfrm>
            <a:off x="7905750" y="1762125"/>
            <a:ext cx="4095751" cy="33239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b="1" dirty="0" smtClean="0"/>
              <a:t>Utilizzate 6 coorti, stratificate in base al sesso ed età delle donne nei Paesi Bassi e Finlandia per valutare le </a:t>
            </a:r>
            <a:r>
              <a:rPr lang="it-IT" sz="1400" b="1" dirty="0" err="1" smtClean="0"/>
              <a:t>differerenze</a:t>
            </a:r>
            <a:r>
              <a:rPr lang="it-IT" sz="1400" b="1" dirty="0" smtClean="0"/>
              <a:t> nei livelli di ferritina e prevalenza di sideropenia nelle donatrici/donatori e nella popolazione generale</a:t>
            </a:r>
          </a:p>
          <a:p>
            <a:endParaRPr lang="it-IT" sz="1400" b="1" dirty="0" smtClean="0"/>
          </a:p>
          <a:p>
            <a:pPr marL="285750" indent="-285750">
              <a:buFontTx/>
              <a:buChar char="-"/>
            </a:pPr>
            <a:r>
              <a:rPr lang="it-IT" sz="1400" dirty="0" smtClean="0"/>
              <a:t>La politica di </a:t>
            </a:r>
            <a:r>
              <a:rPr lang="it-IT" sz="1400" u="sng" dirty="0" smtClean="0"/>
              <a:t>integrazione sistematica di ferro </a:t>
            </a:r>
            <a:r>
              <a:rPr lang="it-IT" sz="1400" dirty="0" smtClean="0"/>
              <a:t>per </a:t>
            </a:r>
            <a:r>
              <a:rPr lang="it-IT" sz="1400" dirty="0" err="1" smtClean="0"/>
              <a:t>os</a:t>
            </a:r>
            <a:r>
              <a:rPr lang="it-IT" sz="1400" dirty="0" smtClean="0"/>
              <a:t>, proposto dai servizi trasfusionali alle donatrici </a:t>
            </a:r>
            <a:r>
              <a:rPr lang="it-IT" sz="1400" u="sng" dirty="0" smtClean="0"/>
              <a:t>finlandesi</a:t>
            </a:r>
            <a:r>
              <a:rPr lang="it-IT" sz="1400" dirty="0" smtClean="0"/>
              <a:t>, protegge in particolare le giovani donatrici dalla sideropenia  e i livelli di ferro si mantengono simili a quelli della popolazione generale-</a:t>
            </a:r>
          </a:p>
          <a:p>
            <a:pPr marL="285750" indent="-285750">
              <a:buFontTx/>
              <a:buChar char="-"/>
            </a:pPr>
            <a:r>
              <a:rPr lang="it-IT" sz="1400" dirty="0" smtClean="0"/>
              <a:t>Le donatrici </a:t>
            </a:r>
            <a:r>
              <a:rPr lang="it-IT" sz="1400" u="sng" dirty="0" smtClean="0"/>
              <a:t>olandesi</a:t>
            </a:r>
            <a:r>
              <a:rPr lang="it-IT" sz="1400" dirty="0" smtClean="0"/>
              <a:t> hanno in generale valori di ferritina mediana </a:t>
            </a:r>
            <a:r>
              <a:rPr lang="it-IT" sz="1400" dirty="0" err="1" smtClean="0"/>
              <a:t>piu’</a:t>
            </a:r>
            <a:r>
              <a:rPr lang="it-IT" sz="1400" dirty="0" smtClean="0"/>
              <a:t> bassi rispetto alla popolazione generale</a:t>
            </a:r>
            <a:endParaRPr lang="it-IT" sz="1400" dirty="0"/>
          </a:p>
        </p:txBody>
      </p:sp>
      <p:sp>
        <p:nvSpPr>
          <p:cNvPr id="7" name="Freccia in giù 6"/>
          <p:cNvSpPr/>
          <p:nvPr/>
        </p:nvSpPr>
        <p:spPr>
          <a:xfrm>
            <a:off x="9648825" y="2819400"/>
            <a:ext cx="219075" cy="2190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4049077" y="708025"/>
            <a:ext cx="418147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/>
              <a:t>EFFICACIA DI INTERVENTI CORRETTIVI..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5095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CB3BD03C-75F5-6293-2D0C-D5D6341AF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>
            <a:extLst>
              <a:ext uri="{FF2B5EF4-FFF2-40B4-BE49-F238E27FC236}">
                <a16:creationId xmlns="" xmlns:a16="http://schemas.microsoft.com/office/drawing/2014/main" id="{5F34BFDF-1CB6-C888-808C-74F2F10719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>
            <a:extLst>
              <a:ext uri="{FF2B5EF4-FFF2-40B4-BE49-F238E27FC236}">
                <a16:creationId xmlns="" xmlns:a16="http://schemas.microsoft.com/office/drawing/2014/main" id="{0E760924-2903-6765-4546-4A2FB913B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8" descr="Disforia di genere, incremento del 315% degli adolescenti in cerca di  un'altra identità">
            <a:extLst>
              <a:ext uri="{FF2B5EF4-FFF2-40B4-BE49-F238E27FC236}">
                <a16:creationId xmlns="" xmlns:a16="http://schemas.microsoft.com/office/drawing/2014/main" id="{F08A08C3-E832-2905-2588-7881F5FEBA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>
            <a:extLst>
              <a:ext uri="{FF2B5EF4-FFF2-40B4-BE49-F238E27FC236}">
                <a16:creationId xmlns="" xmlns:a16="http://schemas.microsoft.com/office/drawing/2014/main" id="{63C31C3B-0AC6-320E-1F52-1999B4CECF0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" name="CasellaDiTesto 1">
            <a:extLst>
              <a:ext uri="{FF2B5EF4-FFF2-40B4-BE49-F238E27FC236}">
                <a16:creationId xmlns="" xmlns:a16="http://schemas.microsoft.com/office/drawing/2014/main" id="{DDA92A54-56F9-BA93-EE95-F5F774C4D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785" y="1523365"/>
            <a:ext cx="10412730" cy="505841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t-IT" dirty="0"/>
              <a:t>Anno 2024</a:t>
            </a:r>
            <a:r>
              <a:rPr lang="it-IT" dirty="0" smtClean="0"/>
              <a:t>:</a:t>
            </a:r>
            <a:endParaRPr lang="it-IT" dirty="0"/>
          </a:p>
          <a:p>
            <a:r>
              <a:rPr lang="it-IT" dirty="0"/>
              <a:t>Nell’ambito della </a:t>
            </a:r>
            <a:r>
              <a:rPr lang="it-IT" b="1" dirty="0"/>
              <a:t>campagna “Dona vita, dona sangue</a:t>
            </a:r>
            <a:r>
              <a:rPr lang="it-IT" dirty="0"/>
              <a:t>”, promossa dal Ministero della Salute in collaborazione con il Centro Nazionale Sangue e le principali associazioni di donatori (AVIS, Croce Rossa, FIDAS, FRATRES e Donatori Nati), ha preso il via </a:t>
            </a:r>
            <a:r>
              <a:rPr lang="it-IT" b="1" dirty="0"/>
              <a:t>l’osservatorio </a:t>
            </a:r>
            <a:r>
              <a:rPr lang="it-IT" dirty="0">
                <a:solidFill>
                  <a:srgbClr val="FF3399"/>
                </a:solidFill>
              </a:rPr>
              <a:t>“Globuli Rosa</a:t>
            </a:r>
            <a:r>
              <a:rPr lang="it-IT" b="1" dirty="0"/>
              <a:t>”</a:t>
            </a:r>
            <a:r>
              <a:rPr lang="it-IT" dirty="0"/>
              <a:t>, </a:t>
            </a:r>
            <a:r>
              <a:rPr lang="it-IT" b="1" dirty="0"/>
              <a:t>un viaggio attraverso le possibilità e gli ostacoli delle donatrici italiane</a:t>
            </a:r>
            <a:r>
              <a:rPr lang="it-IT" dirty="0"/>
              <a:t> per indagare le motivazioni per le quali le donne in Italia, in particolare le </a:t>
            </a:r>
            <a:r>
              <a:rPr lang="it-IT" b="1" dirty="0"/>
              <a:t>over 30</a:t>
            </a:r>
            <a:r>
              <a:rPr lang="it-IT" dirty="0"/>
              <a:t>, donano meno che in altri paesi e per trovare soluzioni in merito.</a:t>
            </a:r>
          </a:p>
          <a:p>
            <a:endParaRPr lang="it-IT" dirty="0"/>
          </a:p>
          <a:p>
            <a:pPr marL="342900" lvl="0" indent="-342900" fontAlgn="base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dirty="0"/>
              <a:t/>
            </a:r>
            <a:br>
              <a:rPr lang="it-IT" dirty="0"/>
            </a:br>
            <a:r>
              <a:rPr lang="it-IT" sz="1800" b="1" kern="0" dirty="0">
                <a:solidFill>
                  <a:srgbClr val="696868"/>
                </a:solidFill>
                <a:effectLst/>
                <a:latin typeface="Montserrat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realizzazione da parte di Doxa di focus group composti da non donatrici o ex donatrici (divise in gruppi a seconda della fascia di età: 30-45 anni e 46-55 anni);</a:t>
            </a:r>
            <a:endParaRPr lang="it-IT" sz="1800" b="1" kern="100" dirty="0">
              <a:solidFill>
                <a:srgbClr val="696868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it-IT" sz="1800" b="1" kern="0" dirty="0">
                <a:solidFill>
                  <a:srgbClr val="696868"/>
                </a:solidFill>
                <a:effectLst/>
                <a:latin typeface="Montserrat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Una survey sul portale salute.gov.it, che ha raccolto opinioni ed esperienze personali di 3.947 donne over 30sul tema della donazione del sangue, allo scopo di instaurare un dialogo diretto e un ascolto attivo delle intervistate e comprendere più nel dettaglio le motivazioni profonde che si celano dietro la mancata donazione.</a:t>
            </a:r>
            <a:endParaRPr lang="it-IT" sz="1800" b="1" kern="100" dirty="0">
              <a:solidFill>
                <a:srgbClr val="696868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t-IT" altLang="it-IT" sz="1200" b="1" i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552825" y="895350"/>
            <a:ext cx="520065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FF0000"/>
                </a:solidFill>
              </a:rPr>
              <a:t>CAUSE SOCIALI.. 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859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951" y="1203831"/>
            <a:ext cx="4419600" cy="552450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AutoShape 2" descr="Globuli Rosa, un viaggio attraverso le possibilità e gli ostacoli delle  donatrici italiane - Centro Nazionale Sangu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86" y="2455017"/>
            <a:ext cx="3809412" cy="1990725"/>
          </a:xfrm>
          <a:prstGeom prst="rect">
            <a:avLst/>
          </a:prstGeom>
        </p:spPr>
      </p:pic>
      <p:sp>
        <p:nvSpPr>
          <p:cNvPr id="8" name="Freccia a destra 7"/>
          <p:cNvSpPr/>
          <p:nvPr/>
        </p:nvSpPr>
        <p:spPr>
          <a:xfrm>
            <a:off x="3527832" y="5333206"/>
            <a:ext cx="1266825" cy="685800"/>
          </a:xfrm>
          <a:prstGeom prst="rightArrow">
            <a:avLst/>
          </a:prstGeom>
          <a:solidFill>
            <a:srgbClr val="FFCC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Picture 4" descr="AG00317_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989" y="5113337"/>
            <a:ext cx="877887" cy="1125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9458292" y="2182445"/>
            <a:ext cx="2676525" cy="10618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050" b="1" i="1" dirty="0" smtClean="0"/>
              <a:t>«Conosco </a:t>
            </a:r>
            <a:r>
              <a:rPr lang="it-IT" sz="1050" b="1" i="1" dirty="0"/>
              <a:t>un modo per rimanere a galla</a:t>
            </a:r>
            <a:br>
              <a:rPr lang="it-IT" sz="1050" b="1" i="1" dirty="0"/>
            </a:br>
            <a:r>
              <a:rPr lang="it-IT" sz="1050" b="1" i="1" dirty="0"/>
              <a:t>Non abboccare a questa grande balla</a:t>
            </a:r>
            <a:br>
              <a:rPr lang="it-IT" sz="1050" b="1" i="1" dirty="0"/>
            </a:br>
            <a:r>
              <a:rPr lang="it-IT" sz="1050" b="1" i="1" dirty="0"/>
              <a:t>Del tempo che ti fa cambiare che ti modella</a:t>
            </a:r>
            <a:br>
              <a:rPr lang="it-IT" sz="1050" b="1" i="1" dirty="0"/>
            </a:br>
            <a:r>
              <a:rPr lang="it-IT" sz="1050" b="1" i="1" dirty="0"/>
              <a:t>E più vai avanti più la vita </a:t>
            </a:r>
            <a:r>
              <a:rPr lang="it-IT" sz="1050" b="1" i="1" dirty="0" err="1"/>
              <a:t>é</a:t>
            </a:r>
            <a:r>
              <a:rPr lang="it-IT" sz="1050" b="1" i="1" dirty="0"/>
              <a:t> meno </a:t>
            </a:r>
            <a:r>
              <a:rPr lang="it-IT" sz="1050" b="1" i="1" dirty="0" smtClean="0"/>
              <a:t>bella»</a:t>
            </a:r>
          </a:p>
          <a:p>
            <a:endParaRPr lang="it-IT" sz="1050" b="1" i="1" dirty="0" smtClean="0"/>
          </a:p>
          <a:p>
            <a:r>
              <a:rPr lang="it-IT" sz="1000" b="1" i="1" dirty="0" smtClean="0"/>
              <a:t>Jovanotti «Non mi annoio</a:t>
            </a:r>
            <a:r>
              <a:rPr lang="it-IT" sz="1050" b="1" i="1" dirty="0" smtClean="0"/>
              <a:t>»</a:t>
            </a:r>
            <a:endParaRPr lang="it-IT" sz="1050" b="1" i="1" dirty="0"/>
          </a:p>
        </p:txBody>
      </p:sp>
    </p:spTree>
    <p:extLst>
      <p:ext uri="{BB962C8B-B14F-4D97-AF65-F5344CB8AC3E}">
        <p14:creationId xmlns:p14="http://schemas.microsoft.com/office/powerpoint/2010/main" val="364362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Risultati immagini per medicina di genere">
            <a:extLst>
              <a:ext uri="{FF2B5EF4-FFF2-40B4-BE49-F238E27FC236}">
                <a16:creationId xmlns="" xmlns:a16="http://schemas.microsoft.com/office/drawing/2014/main" id="{E4AAEC85-EF6B-4D67-B588-AD0479964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49" y="74119"/>
            <a:ext cx="1371082" cy="751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2" name="CasellaDiTesto 6">
            <a:extLst>
              <a:ext uri="{FF2B5EF4-FFF2-40B4-BE49-F238E27FC236}">
                <a16:creationId xmlns="" xmlns:a16="http://schemas.microsoft.com/office/drawing/2014/main" id="{29B2355B-AF2E-42CA-9193-075C72078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687" y="1436760"/>
            <a:ext cx="11435666" cy="2954655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MEDICINA DI </a:t>
            </a:r>
            <a:r>
              <a:rPr lang="it-IT" altLang="it-IT" sz="2800" b="1" dirty="0" err="1" smtClean="0">
                <a:solidFill>
                  <a:srgbClr val="FF0000"/>
                </a:solidFill>
                <a:latin typeface="Calibri" panose="020F0502020204030204" pitchFamily="34" charset="0"/>
              </a:rPr>
              <a:t>GENERE..nata</a:t>
            </a:r>
            <a:r>
              <a:rPr lang="it-IT" altLang="it-IT" sz="28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 negli anni 1990</a:t>
            </a:r>
            <a:endParaRPr lang="it-IT" altLang="it-IT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t-IT" altLang="it-IT" sz="28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2800" b="1" dirty="0">
                <a:latin typeface="Calibri" panose="020F0502020204030204" pitchFamily="34" charset="0"/>
              </a:rPr>
              <a:t>NUOVA DIMENSIONE INTERDISCIPLINARE  CHE STUDIA L’INFLUENZA DEL SESSO </a:t>
            </a:r>
            <a:r>
              <a:rPr lang="it-IT" altLang="it-IT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(ACCEZIONE BIOLOGICA) </a:t>
            </a:r>
            <a:r>
              <a:rPr lang="it-IT" altLang="it-IT" sz="2800" b="1" dirty="0">
                <a:latin typeface="Calibri" panose="020F0502020204030204" pitchFamily="34" charset="0"/>
              </a:rPr>
              <a:t>E DEL GENERE </a:t>
            </a:r>
            <a:r>
              <a:rPr lang="it-IT" altLang="it-IT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(ACCEZIONE SOCIALE)  </a:t>
            </a:r>
            <a:r>
              <a:rPr lang="it-IT" altLang="it-IT" sz="2800" b="1" dirty="0">
                <a:latin typeface="Calibri" panose="020F0502020204030204" pitchFamily="34" charset="0"/>
              </a:rPr>
              <a:t>SULLA FISIOLOGIA, SULLA FISIOPATOLOGIA E CLINICA PER GIUNGERE A DECISIONI DI PERCORSI DI CURA  SPECIFICHE PER L’UOMO E PER LA DONNA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Picture 6" descr="Non sono né uomo né donna ed è una condizione permanente: è un genere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544" y="4516334"/>
            <a:ext cx="2782178" cy="234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Identità di genere su Facebook: guida alle 58 opzion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49" y="4867927"/>
            <a:ext cx="3032529" cy="177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59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ottotitolo 2"/>
          <p:cNvSpPr txBox="1">
            <a:spLocks noChangeArrowheads="1"/>
          </p:cNvSpPr>
          <p:nvPr/>
        </p:nvSpPr>
        <p:spPr bwMode="auto">
          <a:xfrm>
            <a:off x="0" y="1269551"/>
            <a:ext cx="11439525" cy="514351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Motivazioni dell’abbandono da parte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delle donatrici?</a:t>
            </a:r>
            <a:endParaRPr lang="it-IT" altLang="it-IT" sz="1400" i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1200150" y="1970552"/>
            <a:ext cx="8694739" cy="48936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it-IT" sz="2400" b="1" dirty="0"/>
              <a:t>Anno 2019: per tramite di uno studio (oggetto di una tesi inerente un corso di aggiornamento UNIBG ,facoltà di economia, seguito da una risorsa associativa)  AVIS </a:t>
            </a:r>
            <a:r>
              <a:rPr lang="it-IT" sz="2400" b="1" dirty="0" err="1"/>
              <a:t>Prov.le</a:t>
            </a:r>
            <a:r>
              <a:rPr lang="it-IT" sz="2400" b="1" dirty="0"/>
              <a:t> Bergamo ha provato ad approfondire questa problematica stabilendo due obiettivi primari:</a:t>
            </a:r>
          </a:p>
          <a:p>
            <a:pPr>
              <a:defRPr/>
            </a:pPr>
            <a:endParaRPr lang="it-IT" sz="2400" b="1" dirty="0"/>
          </a:p>
          <a:p>
            <a:pPr marL="342900" indent="-342900" algn="just">
              <a:buFontTx/>
              <a:buAutoNum type="arabicParenR"/>
              <a:defRPr/>
            </a:pPr>
            <a:r>
              <a:rPr lang="it-IT" sz="2400" b="1" dirty="0"/>
              <a:t>Verificare </a:t>
            </a:r>
            <a:r>
              <a:rPr lang="it-IT" sz="2400" b="1" dirty="0">
                <a:solidFill>
                  <a:srgbClr val="FF0000"/>
                </a:solidFill>
              </a:rPr>
              <a:t>le cause di interruzione delle donazioni</a:t>
            </a:r>
            <a:r>
              <a:rPr lang="it-IT" sz="2400" b="1" dirty="0"/>
              <a:t>, senza apparenti motivi sanitari, in un campione di socie che negli ultimi 24 mesi non hanno effettuato donazioni di qualsiasi tipologia.</a:t>
            </a:r>
          </a:p>
          <a:p>
            <a:pPr marL="342900" indent="-342900" algn="just">
              <a:buFontTx/>
              <a:buAutoNum type="arabicParenR"/>
              <a:defRPr/>
            </a:pPr>
            <a:r>
              <a:rPr lang="it-IT" sz="2400" b="1" dirty="0"/>
              <a:t>Raccogliere indicazioni dalle donne interpellate in merito a  </a:t>
            </a:r>
            <a:r>
              <a:rPr lang="it-IT" sz="2400" b="1" dirty="0">
                <a:solidFill>
                  <a:srgbClr val="FF0000"/>
                </a:solidFill>
              </a:rPr>
              <a:t>possibili azioni correttive </a:t>
            </a:r>
            <a:r>
              <a:rPr lang="it-IT" sz="2400" b="1" dirty="0"/>
              <a:t>da intraprendere, che , con strategie pianificate, possano affrontare le motivazioni riportate dalle donne stesse.</a:t>
            </a:r>
          </a:p>
        </p:txBody>
      </p:sp>
      <p:pic>
        <p:nvPicPr>
          <p:cNvPr id="5" name="Picture 4" descr="AG00317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2139" y="4246562"/>
            <a:ext cx="877887" cy="1125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1564" y="2851328"/>
            <a:ext cx="2316893" cy="1208584"/>
          </a:xfrm>
          <a:prstGeom prst="rect">
            <a:avLst/>
          </a:prstGeom>
        </p:spPr>
      </p:pic>
      <p:sp>
        <p:nvSpPr>
          <p:cNvPr id="6" name="Sottotitolo 2"/>
          <p:cNvSpPr txBox="1">
            <a:spLocks noChangeArrowheads="1"/>
          </p:cNvSpPr>
          <p:nvPr/>
        </p:nvSpPr>
        <p:spPr bwMode="auto">
          <a:xfrm>
            <a:off x="0" y="374876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7" name="Picture 1" descr="page1image27408177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700" y="1339137"/>
            <a:ext cx="1857375" cy="375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531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ottotitolo 2"/>
          <p:cNvSpPr txBox="1">
            <a:spLocks noChangeArrowheads="1"/>
          </p:cNvSpPr>
          <p:nvPr/>
        </p:nvSpPr>
        <p:spPr bwMode="auto">
          <a:xfrm>
            <a:off x="390525" y="1375043"/>
            <a:ext cx="10991850" cy="466726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METODO DELLO STUDIO: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indagine  trasversale</a:t>
            </a:r>
            <a:endParaRPr lang="it-IT" altLang="it-IT" sz="1400" i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2227" name="CasellaDiTesto 1"/>
          <p:cNvSpPr txBox="1">
            <a:spLocks noChangeArrowheads="1"/>
          </p:cNvSpPr>
          <p:nvPr/>
        </p:nvSpPr>
        <p:spPr bwMode="auto">
          <a:xfrm>
            <a:off x="481385" y="1993931"/>
            <a:ext cx="9963149" cy="452431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it-IT" altLang="it-IT" b="1" dirty="0"/>
              <a:t>-</a:t>
            </a:r>
            <a:r>
              <a:rPr lang="it-IT" altLang="it-IT" sz="2400" b="1" dirty="0"/>
              <a:t>E’ stato predisposto un questionario in formato digitale, inviato  tramite e mail ad un campione di 1200 donatrici per le quali nei 24 mesi precedenti non era stata registrata attività, sia </a:t>
            </a:r>
            <a:r>
              <a:rPr lang="it-IT" altLang="it-IT" sz="2400" b="1" dirty="0" err="1"/>
              <a:t>donazionale</a:t>
            </a:r>
            <a:r>
              <a:rPr lang="it-IT" altLang="it-IT" sz="2400" b="1" dirty="0"/>
              <a:t> che di controlli periodici e prive di sospensioni per motivazioni anamnestico-sanitarie o di esami fuori </a:t>
            </a:r>
            <a:r>
              <a:rPr lang="it-IT" altLang="it-IT" sz="2400" b="1" dirty="0" err="1"/>
              <a:t>range</a:t>
            </a:r>
            <a:r>
              <a:rPr lang="it-IT" altLang="it-IT" sz="2400" b="1" dirty="0"/>
              <a:t> (periodo di studio: 09-12/18) .</a:t>
            </a:r>
          </a:p>
          <a:p>
            <a:pPr algn="just"/>
            <a:r>
              <a:rPr lang="it-IT" altLang="it-IT" sz="2400" b="1" dirty="0"/>
              <a:t>-Il </a:t>
            </a:r>
            <a:r>
              <a:rPr lang="it-IT" altLang="it-IT" sz="2400" b="1" dirty="0">
                <a:solidFill>
                  <a:srgbClr val="FF0000"/>
                </a:solidFill>
              </a:rPr>
              <a:t>questionario</a:t>
            </a:r>
            <a:r>
              <a:rPr lang="it-IT" altLang="it-IT" sz="2400" b="1" dirty="0"/>
              <a:t> comprendeva:</a:t>
            </a:r>
          </a:p>
          <a:p>
            <a:pPr algn="just"/>
            <a:r>
              <a:rPr lang="it-IT" altLang="it-IT" sz="2400" b="1" dirty="0"/>
              <a:t>1)Una </a:t>
            </a:r>
            <a:r>
              <a:rPr lang="it-IT" altLang="it-IT" sz="2400" b="1" u="sng" dirty="0"/>
              <a:t>sezione anagrafica </a:t>
            </a:r>
            <a:r>
              <a:rPr lang="it-IT" altLang="it-IT" sz="2400" b="1" dirty="0"/>
              <a:t>(caratteristiche socio-anagrafiche e profilo </a:t>
            </a:r>
            <a:r>
              <a:rPr lang="it-IT" altLang="it-IT" sz="2400" b="1" dirty="0" err="1"/>
              <a:t>donazionale</a:t>
            </a:r>
            <a:r>
              <a:rPr lang="it-IT" altLang="it-IT" sz="2400" b="1" dirty="0"/>
              <a:t>)</a:t>
            </a:r>
          </a:p>
          <a:p>
            <a:pPr algn="just"/>
            <a:r>
              <a:rPr lang="it-IT" altLang="it-IT" sz="2400" b="1" dirty="0"/>
              <a:t>2)Una </a:t>
            </a:r>
            <a:r>
              <a:rPr lang="it-IT" altLang="it-IT" sz="2400" b="1" u="sng" dirty="0"/>
              <a:t>sezione motivazionale </a:t>
            </a:r>
            <a:r>
              <a:rPr lang="it-IT" altLang="it-IT" sz="2400" b="1" dirty="0"/>
              <a:t>(domande aperte ed a risposta multipla per indagare i motivi della interruzione attività </a:t>
            </a:r>
            <a:r>
              <a:rPr lang="it-IT" altLang="it-IT" sz="2400" b="1" dirty="0" err="1"/>
              <a:t>donazionale</a:t>
            </a:r>
            <a:r>
              <a:rPr lang="it-IT" altLang="it-IT" sz="2400" b="1" dirty="0"/>
              <a:t>)</a:t>
            </a:r>
          </a:p>
          <a:p>
            <a:pPr algn="just"/>
            <a:r>
              <a:rPr lang="it-IT" altLang="it-IT" sz="2400" b="1" dirty="0"/>
              <a:t>3) Una </a:t>
            </a:r>
            <a:r>
              <a:rPr lang="it-IT" altLang="it-IT" sz="2400" b="1" u="sng" dirty="0"/>
              <a:t>sezione propositiva </a:t>
            </a:r>
            <a:r>
              <a:rPr lang="it-IT" altLang="it-IT" sz="2400" b="1" dirty="0"/>
              <a:t>(allo scopo di valutare l’utilità percepita di alcuni interventi gestionali e di facilitazione alla donazione pensati per le donatrici)</a:t>
            </a:r>
          </a:p>
        </p:txBody>
      </p:sp>
      <p:pic>
        <p:nvPicPr>
          <p:cNvPr id="52228" name="Picture 2" descr="Risultati immagini per QUESTIONARI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1050" y="4256089"/>
            <a:ext cx="8826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007"/>
            <a:ext cx="12119898" cy="871804"/>
          </a:xfrm>
          <a:prstGeom prst="rect">
            <a:avLst/>
          </a:prstGeom>
        </p:spPr>
      </p:pic>
      <p:pic>
        <p:nvPicPr>
          <p:cNvPr id="6" name="Picture 1" descr="page1image27408177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350" y="1456938"/>
            <a:ext cx="1857375" cy="375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5822" y="248445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760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ottotitolo 2"/>
          <p:cNvSpPr txBox="1">
            <a:spLocks noChangeArrowheads="1"/>
          </p:cNvSpPr>
          <p:nvPr/>
        </p:nvSpPr>
        <p:spPr bwMode="auto">
          <a:xfrm>
            <a:off x="480123" y="1487994"/>
            <a:ext cx="11159652" cy="564666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RISULTATI: MOTIVAZIONE DI MANCATA DONAZIONE</a:t>
            </a:r>
            <a:endParaRPr lang="it-IT" altLang="it-IT" sz="2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4275" name="CasellaDiTesto 1"/>
          <p:cNvSpPr txBox="1">
            <a:spLocks noChangeArrowheads="1"/>
          </p:cNvSpPr>
          <p:nvPr/>
        </p:nvSpPr>
        <p:spPr bwMode="auto">
          <a:xfrm>
            <a:off x="535782" y="2428845"/>
            <a:ext cx="8948736" cy="317009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/>
            <a:r>
              <a:rPr lang="it-IT" altLang="it-IT" sz="2000" b="1" dirty="0"/>
              <a:t>Le principali ragioni riportate dalle donatrici sono:</a:t>
            </a:r>
          </a:p>
          <a:p>
            <a:pPr algn="just"/>
            <a:r>
              <a:rPr lang="it-IT" altLang="it-IT" sz="2000" b="1" dirty="0"/>
              <a:t>1) </a:t>
            </a:r>
            <a:r>
              <a:rPr lang="it-IT" altLang="it-IT" sz="2000" b="1" dirty="0">
                <a:solidFill>
                  <a:srgbClr val="FF0000"/>
                </a:solidFill>
              </a:rPr>
              <a:t>Motivi sanitari o anamnestici </a:t>
            </a:r>
            <a:r>
              <a:rPr lang="it-IT" altLang="it-IT" sz="2000" b="1" dirty="0"/>
              <a:t>che hanno comportato autosospensione (</a:t>
            </a:r>
            <a:r>
              <a:rPr lang="it-IT" altLang="it-IT" sz="2000" b="1" dirty="0" err="1"/>
              <a:t>piu’</a:t>
            </a:r>
            <a:r>
              <a:rPr lang="it-IT" altLang="it-IT" sz="2000" b="1" dirty="0"/>
              <a:t> frequenti: patologie minori, interventi chirurgici, accertamenti sanitari , viaggi ricorrenti): </a:t>
            </a:r>
            <a:r>
              <a:rPr lang="it-IT" altLang="it-IT" sz="2000" b="1" dirty="0">
                <a:solidFill>
                  <a:srgbClr val="FF0000"/>
                </a:solidFill>
              </a:rPr>
              <a:t>48%</a:t>
            </a:r>
          </a:p>
          <a:p>
            <a:pPr algn="just"/>
            <a:r>
              <a:rPr lang="it-IT" altLang="it-IT" sz="2000" b="1" dirty="0"/>
              <a:t>2) Interruzione per </a:t>
            </a:r>
            <a:r>
              <a:rPr lang="it-IT" altLang="it-IT" sz="2000" b="1" dirty="0">
                <a:solidFill>
                  <a:srgbClr val="FF0000"/>
                </a:solidFill>
              </a:rPr>
              <a:t>gravidanza e parto</a:t>
            </a:r>
            <a:r>
              <a:rPr lang="it-IT" altLang="it-IT" sz="2000" b="1" dirty="0"/>
              <a:t>, con difficoltà nella ripresa della forma fisica ottimale e di ripristino dei parametri ematologici  per la donazione: </a:t>
            </a:r>
            <a:r>
              <a:rPr lang="it-IT" altLang="it-IT" sz="2000" b="1" dirty="0">
                <a:solidFill>
                  <a:srgbClr val="FF0000"/>
                </a:solidFill>
              </a:rPr>
              <a:t>23%</a:t>
            </a:r>
          </a:p>
          <a:p>
            <a:pPr algn="just"/>
            <a:r>
              <a:rPr lang="it-IT" altLang="it-IT" sz="2000" b="1" dirty="0"/>
              <a:t>3) </a:t>
            </a:r>
            <a:r>
              <a:rPr lang="it-IT" altLang="it-IT" sz="2000" b="1" dirty="0">
                <a:solidFill>
                  <a:srgbClr val="FF0000"/>
                </a:solidFill>
              </a:rPr>
              <a:t>Difficoltà gestionali </a:t>
            </a:r>
            <a:r>
              <a:rPr lang="it-IT" altLang="it-IT" sz="2000" b="1" dirty="0"/>
              <a:t>e di tempo in ambito </a:t>
            </a:r>
            <a:r>
              <a:rPr lang="it-IT" altLang="it-IT" sz="2000" b="1" dirty="0" smtClean="0"/>
              <a:t>familiare (gestione della famiglia e degli anziani) </a:t>
            </a:r>
            <a:r>
              <a:rPr lang="it-IT" altLang="it-IT" sz="2000" b="1" dirty="0"/>
              <a:t>e/o </a:t>
            </a:r>
            <a:r>
              <a:rPr lang="it-IT" altLang="it-IT" sz="2000" b="1" dirty="0" smtClean="0"/>
              <a:t>lavorativo (lavoro precario, permessi e ferie dedicati alla cura dei figli ,mancanza di supporto , ecc.) , </a:t>
            </a:r>
            <a:r>
              <a:rPr lang="it-IT" altLang="it-IT" sz="2000" b="1" i="1" u="sng" dirty="0"/>
              <a:t>equilibrismi nella gestione del quotidiano</a:t>
            </a:r>
            <a:r>
              <a:rPr lang="it-IT" altLang="it-IT" sz="2000" b="1" i="1" dirty="0"/>
              <a:t>:  </a:t>
            </a:r>
            <a:r>
              <a:rPr lang="it-IT" altLang="it-IT" sz="2000" b="1" dirty="0">
                <a:solidFill>
                  <a:srgbClr val="FF0000"/>
                </a:solidFill>
              </a:rPr>
              <a:t>(29%)</a:t>
            </a:r>
          </a:p>
        </p:txBody>
      </p:sp>
      <p:pic>
        <p:nvPicPr>
          <p:cNvPr id="54276" name="Immagin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278" y="1474789"/>
            <a:ext cx="118903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7" name="Picture 7" descr="Risultati immagini per DONNA STANCA FIGLI LAVOR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836" y="5848350"/>
            <a:ext cx="2524125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Oggetto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001977"/>
              </p:ext>
            </p:extLst>
          </p:nvPr>
        </p:nvGraphicFramePr>
        <p:xfrm>
          <a:off x="9701222" y="3575844"/>
          <a:ext cx="2316816" cy="3282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3" name="Acrobat Document" r:id="rId5" imgW="19440457" imgH="27536595" progId="Acrobat.Document.DC">
                  <p:embed/>
                </p:oleObj>
              </mc:Choice>
              <mc:Fallback>
                <p:oleObj name="Acrobat Document" r:id="rId5" imgW="19440457" imgH="27536595" progId="Acrobat.Document.D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01222" y="3575844"/>
                        <a:ext cx="2316816" cy="32821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CasellaDiTesto 1"/>
          <p:cNvSpPr txBox="1"/>
          <p:nvPr/>
        </p:nvSpPr>
        <p:spPr>
          <a:xfrm>
            <a:off x="9572960" y="2640262"/>
            <a:ext cx="2573339" cy="276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dirty="0">
                <a:solidFill>
                  <a:srgbClr val="FF0000"/>
                </a:solidFill>
              </a:rPr>
              <a:t>POSTER PER CONVEGNO SIMTI 2019 </a:t>
            </a:r>
          </a:p>
        </p:txBody>
      </p:sp>
      <p:sp>
        <p:nvSpPr>
          <p:cNvPr id="3" name="Freccia in giù 2"/>
          <p:cNvSpPr/>
          <p:nvPr/>
        </p:nvSpPr>
        <p:spPr>
          <a:xfrm>
            <a:off x="10753724" y="2982913"/>
            <a:ext cx="295275" cy="1619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9007"/>
            <a:ext cx="12119898" cy="871804"/>
          </a:xfrm>
          <a:prstGeom prst="rect">
            <a:avLst/>
          </a:prstGeom>
        </p:spPr>
      </p:pic>
      <p:pic>
        <p:nvPicPr>
          <p:cNvPr id="10" name="Immagin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2556" y="265787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98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ottotitolo 2"/>
          <p:cNvSpPr txBox="1">
            <a:spLocks noChangeArrowheads="1"/>
          </p:cNvSpPr>
          <p:nvPr/>
        </p:nvSpPr>
        <p:spPr bwMode="auto">
          <a:xfrm>
            <a:off x="667979" y="1067121"/>
            <a:ext cx="10284542" cy="420688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STRUMENTI FACILITATORI/INCENTIVANTI DI 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RIPRESA DONAZIONE</a:t>
            </a:r>
            <a:endParaRPr lang="it-IT" altLang="it-IT" sz="1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933450" y="1733550"/>
            <a:ext cx="9753600" cy="50167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000" b="1" dirty="0" smtClean="0"/>
              <a:t>Nel </a:t>
            </a:r>
            <a:r>
              <a:rPr lang="it-IT" sz="2000" b="1" dirty="0"/>
              <a:t>questionario si è esplicitata la domanda sull’ interesse di due strumenti </a:t>
            </a:r>
            <a:r>
              <a:rPr lang="it-IT" sz="2000" b="1" dirty="0" smtClean="0"/>
              <a:t>concreti che </a:t>
            </a:r>
            <a:r>
              <a:rPr lang="it-IT" sz="2000" b="1" dirty="0"/>
              <a:t>potessero facilitare alle donne la ripresa donazione</a:t>
            </a:r>
          </a:p>
          <a:p>
            <a:pPr>
              <a:defRPr/>
            </a:pPr>
            <a:endParaRPr lang="it-IT" sz="2000" b="1" dirty="0"/>
          </a:p>
          <a:p>
            <a:pPr marL="342900" indent="-342900">
              <a:buFontTx/>
              <a:buAutoNum type="arabicParenR"/>
              <a:defRPr/>
            </a:pPr>
            <a:r>
              <a:rPr lang="it-IT" sz="2000" b="1" dirty="0">
                <a:solidFill>
                  <a:srgbClr val="FF0000"/>
                </a:solidFill>
              </a:rPr>
              <a:t>Implementazione di una nursery nella </a:t>
            </a:r>
            <a:r>
              <a:rPr lang="it-IT" sz="2000" b="1" dirty="0" err="1">
                <a:solidFill>
                  <a:srgbClr val="FF0000"/>
                </a:solidFill>
              </a:rPr>
              <a:t>UdR</a:t>
            </a:r>
            <a:r>
              <a:rPr lang="it-IT" sz="2000" b="1" dirty="0">
                <a:solidFill>
                  <a:srgbClr val="FF0000"/>
                </a:solidFill>
              </a:rPr>
              <a:t> di </a:t>
            </a:r>
            <a:r>
              <a:rPr lang="it-IT" sz="2000" b="1" dirty="0" err="1">
                <a:solidFill>
                  <a:srgbClr val="FF0000"/>
                </a:solidFill>
              </a:rPr>
              <a:t>Bg</a:t>
            </a:r>
            <a:r>
              <a:rPr lang="it-IT" sz="2000" b="1" dirty="0">
                <a:solidFill>
                  <a:srgbClr val="FF0000"/>
                </a:solidFill>
              </a:rPr>
              <a:t>:</a:t>
            </a:r>
          </a:p>
          <a:p>
            <a:pPr>
              <a:defRPr/>
            </a:pPr>
            <a:r>
              <a:rPr lang="it-IT" sz="2000" b="1" dirty="0"/>
              <a:t>-interesse </a:t>
            </a:r>
            <a:r>
              <a:rPr lang="it-IT" sz="2000" b="1" dirty="0">
                <a:solidFill>
                  <a:srgbClr val="FF0000"/>
                </a:solidFill>
              </a:rPr>
              <a:t>SI: 10%</a:t>
            </a:r>
          </a:p>
          <a:p>
            <a:pPr>
              <a:defRPr/>
            </a:pPr>
            <a:r>
              <a:rPr lang="it-IT" sz="2000" b="1" dirty="0"/>
              <a:t>- interesse </a:t>
            </a:r>
            <a:r>
              <a:rPr lang="it-IT" sz="2000" b="1" dirty="0">
                <a:solidFill>
                  <a:srgbClr val="FF0000"/>
                </a:solidFill>
              </a:rPr>
              <a:t>NO: 33%</a:t>
            </a:r>
          </a:p>
          <a:p>
            <a:pPr>
              <a:defRPr/>
            </a:pPr>
            <a:r>
              <a:rPr lang="it-IT" sz="2000" b="1" dirty="0"/>
              <a:t>-interesse NO ma è una </a:t>
            </a:r>
            <a:r>
              <a:rPr lang="it-IT" sz="2000" b="1" dirty="0">
                <a:solidFill>
                  <a:srgbClr val="FF0000"/>
                </a:solidFill>
              </a:rPr>
              <a:t>iniziativa interessante: 57%</a:t>
            </a:r>
          </a:p>
          <a:p>
            <a:pPr>
              <a:defRPr/>
            </a:pPr>
            <a:endParaRPr lang="it-IT" sz="2000" b="1" dirty="0"/>
          </a:p>
          <a:p>
            <a:pPr>
              <a:defRPr/>
            </a:pPr>
            <a:r>
              <a:rPr lang="it-IT" sz="2000" b="1" dirty="0">
                <a:solidFill>
                  <a:srgbClr val="FF0000"/>
                </a:solidFill>
              </a:rPr>
              <a:t>2) Disponibilità di consulenza dietologica</a:t>
            </a:r>
            <a:r>
              <a:rPr lang="it-IT" sz="2000" b="1" dirty="0"/>
              <a:t>:</a:t>
            </a:r>
          </a:p>
          <a:p>
            <a:pPr>
              <a:defRPr/>
            </a:pPr>
            <a:r>
              <a:rPr lang="it-IT" sz="2000" b="1" dirty="0"/>
              <a:t>-interesse </a:t>
            </a:r>
            <a:r>
              <a:rPr lang="it-IT" sz="2000" b="1" dirty="0">
                <a:solidFill>
                  <a:srgbClr val="FF0000"/>
                </a:solidFill>
              </a:rPr>
              <a:t>SI:   26%</a:t>
            </a:r>
          </a:p>
          <a:p>
            <a:pPr>
              <a:defRPr/>
            </a:pPr>
            <a:r>
              <a:rPr lang="it-IT" sz="2000" b="1" dirty="0"/>
              <a:t>-interesse </a:t>
            </a:r>
            <a:r>
              <a:rPr lang="it-IT" sz="2000" b="1" dirty="0">
                <a:solidFill>
                  <a:srgbClr val="FF0000"/>
                </a:solidFill>
              </a:rPr>
              <a:t>NO: 34%</a:t>
            </a:r>
          </a:p>
          <a:p>
            <a:pPr>
              <a:defRPr/>
            </a:pPr>
            <a:r>
              <a:rPr lang="it-IT" sz="2000" b="1" dirty="0"/>
              <a:t>-interesse NO, ma è una </a:t>
            </a:r>
            <a:r>
              <a:rPr lang="it-IT" sz="2000" b="1" dirty="0">
                <a:solidFill>
                  <a:srgbClr val="FF0000"/>
                </a:solidFill>
              </a:rPr>
              <a:t>iniziativa interessante: 40%.</a:t>
            </a:r>
          </a:p>
          <a:p>
            <a:pPr>
              <a:defRPr/>
            </a:pPr>
            <a:endParaRPr lang="it-IT" sz="2000" b="1" dirty="0"/>
          </a:p>
          <a:p>
            <a:pPr>
              <a:defRPr/>
            </a:pPr>
            <a:r>
              <a:rPr lang="it-IT" sz="2000" b="1" dirty="0"/>
              <a:t>Nella sezione con suggerimenti aperti , solo </a:t>
            </a:r>
            <a:r>
              <a:rPr lang="it-IT" sz="2000" b="1" dirty="0">
                <a:solidFill>
                  <a:srgbClr val="FF0000"/>
                </a:solidFill>
              </a:rPr>
              <a:t>il 2%</a:t>
            </a:r>
            <a:r>
              <a:rPr lang="it-IT" sz="2000" b="1" dirty="0"/>
              <a:t> delle donne ha posto la </a:t>
            </a:r>
            <a:r>
              <a:rPr lang="it-IT" sz="2000" b="1" dirty="0">
                <a:solidFill>
                  <a:srgbClr val="FF0000"/>
                </a:solidFill>
              </a:rPr>
              <a:t>difficoltà di programmare la donazione in aferesi nelle giornate di attuale </a:t>
            </a:r>
            <a:r>
              <a:rPr lang="it-IT" sz="2000" b="1" dirty="0"/>
              <a:t>apertura del servizio</a:t>
            </a:r>
          </a:p>
          <a:p>
            <a:pPr>
              <a:defRPr/>
            </a:pPr>
            <a:r>
              <a:rPr lang="it-IT" sz="2000" b="1" dirty="0"/>
              <a:t> ( tutti i giorni, escluse le giornate festive) </a:t>
            </a:r>
          </a:p>
        </p:txBody>
      </p:sp>
      <p:pic>
        <p:nvPicPr>
          <p:cNvPr id="5" name="Picture 1" descr="page1image27408177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067121"/>
            <a:ext cx="1390684" cy="456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007"/>
            <a:ext cx="12119898" cy="871804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3397" y="249975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18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ottotitolo 2"/>
          <p:cNvSpPr txBox="1">
            <a:spLocks noChangeArrowheads="1"/>
          </p:cNvSpPr>
          <p:nvPr/>
        </p:nvSpPr>
        <p:spPr bwMode="auto">
          <a:xfrm>
            <a:off x="315746" y="1227383"/>
            <a:ext cx="11047579" cy="509773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3200" b="1" dirty="0">
                <a:solidFill>
                  <a:srgbClr val="FFFFFF"/>
                </a:solidFill>
                <a:latin typeface="Arial" panose="020B0604020202020204" pitchFamily="34" charset="0"/>
              </a:rPr>
              <a:t>	</a:t>
            </a:r>
            <a:r>
              <a:rPr lang="it-IT" altLang="it-IT" sz="20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CONCLUSIONI</a:t>
            </a:r>
            <a:endParaRPr lang="it-IT" altLang="it-IT" sz="20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6323" name="CasellaDiTesto 1"/>
          <p:cNvSpPr txBox="1">
            <a:spLocks noChangeArrowheads="1"/>
          </p:cNvSpPr>
          <p:nvPr/>
        </p:nvSpPr>
        <p:spPr bwMode="auto">
          <a:xfrm>
            <a:off x="552450" y="1762124"/>
            <a:ext cx="10810875" cy="3416320"/>
          </a:xfrm>
          <a:prstGeom prst="rect">
            <a:avLst/>
          </a:prstGeom>
          <a:noFill/>
          <a:ln w="9525">
            <a:solidFill>
              <a:srgbClr val="F10D2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it-IT" altLang="it-IT" sz="2400" b="1" dirty="0"/>
              <a:t>Il lavoro ha evidenziato che:</a:t>
            </a:r>
          </a:p>
          <a:p>
            <a:pPr algn="just"/>
            <a:r>
              <a:rPr lang="it-IT" altLang="it-IT" sz="2400" b="1" dirty="0"/>
              <a:t>-una parte rilevante delle donne che hanno interrotto l’attività </a:t>
            </a:r>
            <a:r>
              <a:rPr lang="it-IT" altLang="it-IT" sz="2400" b="1" dirty="0" err="1"/>
              <a:t>donazionale</a:t>
            </a:r>
            <a:r>
              <a:rPr lang="it-IT" altLang="it-IT" sz="2400" b="1" dirty="0"/>
              <a:t> si trova in una situazione di </a:t>
            </a:r>
            <a:r>
              <a:rPr lang="it-IT" altLang="it-IT" sz="2400" b="1" dirty="0">
                <a:solidFill>
                  <a:srgbClr val="FF0000"/>
                </a:solidFill>
              </a:rPr>
              <a:t>autosospensione</a:t>
            </a:r>
            <a:r>
              <a:rPr lang="it-IT" altLang="it-IT" sz="2400" b="1" dirty="0"/>
              <a:t> per motivi sanitari non noti all’associazione, suggerendo la necessità di un </a:t>
            </a:r>
            <a:r>
              <a:rPr lang="it-IT" altLang="it-IT" sz="2400" b="1" u="sng" dirty="0"/>
              <a:t>contatto periodico </a:t>
            </a:r>
            <a:r>
              <a:rPr lang="it-IT" altLang="it-IT" sz="2400" b="1" dirty="0"/>
              <a:t>con i donatori anche al di fuori della raccolta e delle chiamate periodiche;</a:t>
            </a:r>
          </a:p>
          <a:p>
            <a:pPr algn="just"/>
            <a:r>
              <a:rPr lang="it-IT" altLang="it-IT" sz="2400" b="1" dirty="0">
                <a:solidFill>
                  <a:srgbClr val="FF0000"/>
                </a:solidFill>
              </a:rPr>
              <a:t>-la donazione in  aferesi </a:t>
            </a:r>
            <a:r>
              <a:rPr lang="it-IT" altLang="it-IT" sz="2400" b="1" dirty="0"/>
              <a:t>costituisce una valida alternativa accettata solo da una parte delle donne (</a:t>
            </a:r>
            <a:r>
              <a:rPr lang="it-IT" altLang="it-IT" sz="2400" b="1" u="sng" dirty="0"/>
              <a:t>non per motivazioni di logistica di sedi od orari di accesso</a:t>
            </a:r>
            <a:r>
              <a:rPr lang="it-IT" altLang="it-IT" sz="2400" b="1" dirty="0"/>
              <a:t>), per cui sono state implementate iniziative per incrementare il livello di informazione e di </a:t>
            </a:r>
            <a:r>
              <a:rPr lang="it-IT" altLang="it-IT" sz="2400" b="1" dirty="0" err="1"/>
              <a:t>counselling</a:t>
            </a:r>
            <a:r>
              <a:rPr lang="it-IT" altLang="it-IT" sz="2400" b="1" dirty="0"/>
              <a:t> motivazionale su questo tema.</a:t>
            </a:r>
          </a:p>
        </p:txBody>
      </p:sp>
      <p:pic>
        <p:nvPicPr>
          <p:cNvPr id="56324" name="Immagin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1030" y="5458298"/>
            <a:ext cx="1157287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280"/>
            <a:ext cx="12119898" cy="871804"/>
          </a:xfrm>
          <a:prstGeom prst="rect">
            <a:avLst/>
          </a:prstGeom>
        </p:spPr>
      </p:pic>
      <p:pic>
        <p:nvPicPr>
          <p:cNvPr id="6" name="Picture 1" descr="page1image27408177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581" y="1280680"/>
            <a:ext cx="1390684" cy="456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8923" y="22324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5734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295495" y="1266622"/>
            <a:ext cx="11310274" cy="1086053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QUALI STRATEGIE PER CORREGGERE  IL GAP DI </a:t>
            </a:r>
            <a:r>
              <a:rPr lang="it-IT" sz="2400" b="1" dirty="0" smtClean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GENERE     DONATORI/DONATRICI</a:t>
            </a:r>
            <a:r>
              <a:rPr lang="it-IT" sz="2400" b="1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? 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57420" y="2864596"/>
            <a:ext cx="10558463" cy="34163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it-IT" b="1" dirty="0">
              <a:solidFill>
                <a:srgbClr val="FF000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it-IT" dirty="0">
                <a:latin typeface="Aharoni" panose="02010803020104030203" pitchFamily="2" charset="-79"/>
                <a:cs typeface="Aharoni" panose="02010803020104030203" pitchFamily="2" charset="-79"/>
              </a:rPr>
              <a:t>-CORREZIONE DEI FATTORI SANITARI PREDISPONENTI ALLE  CAUSE DI SOSPENSIONE, IN PARTICOLARE  CARENZA DI EMATINICI (CORREZIONE/PREVENZIONE ANEMIA SIDEROPENICA)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it-IT" dirty="0" smtClean="0">
                <a:latin typeface="Aharoni" panose="02010803020104030203" pitchFamily="2" charset="-79"/>
                <a:cs typeface="Aharoni" panose="02010803020104030203" pitchFamily="2" charset="-79"/>
                <a:sym typeface="Wingdings" panose="05000000000000000000" pitchFamily="2" charset="2"/>
              </a:rPr>
              <a:t>IMPORTANZA </a:t>
            </a:r>
            <a:r>
              <a:rPr lang="it-IT" dirty="0">
                <a:latin typeface="Aharoni" panose="02010803020104030203" pitchFamily="2" charset="-79"/>
                <a:cs typeface="Aharoni" panose="02010803020104030203" pitchFamily="2" charset="-79"/>
                <a:sym typeface="Wingdings" panose="05000000000000000000" pitchFamily="2" charset="2"/>
              </a:rPr>
              <a:t>DELLA FORMAZIONE DEI SANITARI DEL SETTORE </a:t>
            </a:r>
            <a:r>
              <a:rPr lang="it-IT" dirty="0" smtClean="0">
                <a:latin typeface="Aharoni" panose="02010803020104030203" pitchFamily="2" charset="-79"/>
                <a:cs typeface="Aharoni" panose="02010803020104030203" pitchFamily="2" charset="-79"/>
                <a:sym typeface="Wingdings" panose="05000000000000000000" pitchFamily="2" charset="2"/>
              </a:rPr>
              <a:t>TRASFUSIONALE</a:t>
            </a:r>
          </a:p>
          <a:p>
            <a:endParaRPr lang="it-IT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it-IT" dirty="0" smtClean="0">
                <a:latin typeface="Aharoni" panose="02010803020104030203" pitchFamily="2" charset="-79"/>
                <a:cs typeface="Aharoni" panose="02010803020104030203" pitchFamily="2" charset="-79"/>
              </a:rPr>
              <a:t>-INTERVENTO </a:t>
            </a:r>
            <a:r>
              <a:rPr lang="it-IT" dirty="0">
                <a:latin typeface="Aharoni" panose="02010803020104030203" pitchFamily="2" charset="-79"/>
                <a:cs typeface="Aharoni" panose="02010803020104030203" pitchFamily="2" charset="-79"/>
              </a:rPr>
              <a:t>LEGISLATIVO SUL RITMO DONAZIONALE O PARAMETRI DI COMPATIBILITA’ PER ALCUNE TIPOLOGIE DI DONAZIONE IN AFERESI ….</a:t>
            </a:r>
          </a:p>
          <a:p>
            <a:endParaRPr lang="it-IT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it-IT" dirty="0">
                <a:latin typeface="Aharoni" panose="02010803020104030203" pitchFamily="2" charset="-79"/>
                <a:cs typeface="Aharoni" panose="02010803020104030203" pitchFamily="2" charset="-79"/>
              </a:rPr>
              <a:t>-INCENTIVARE LE DONATRICI A DONARE PLASMA DA AFERESI </a:t>
            </a:r>
            <a:r>
              <a:rPr lang="it-IT" dirty="0" smtClean="0">
                <a:latin typeface="Aharoni" panose="02010803020104030203" pitchFamily="2" charset="-79"/>
                <a:cs typeface="Aharoni" panose="02010803020104030203" pitchFamily="2" charset="-79"/>
                <a:sym typeface="Wingdings" panose="05000000000000000000" pitchFamily="2" charset="2"/>
              </a:rPr>
              <a:t>INFORMATIVA ed  EFFICENTAMENTO </a:t>
            </a:r>
            <a:r>
              <a:rPr lang="it-IT" dirty="0">
                <a:latin typeface="Aharoni" panose="02010803020104030203" pitchFamily="2" charset="-79"/>
                <a:cs typeface="Aharoni" panose="02010803020104030203" pitchFamily="2" charset="-79"/>
                <a:sym typeface="Wingdings" panose="05000000000000000000" pitchFamily="2" charset="2"/>
              </a:rPr>
              <a:t>SEDI GIA’ ATTIVE  </a:t>
            </a:r>
            <a:endParaRPr lang="it-IT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endParaRPr lang="it-IT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r>
              <a:rPr lang="it-IT" dirty="0">
                <a:latin typeface="Aharoni" panose="02010803020104030203" pitchFamily="2" charset="-79"/>
                <a:cs typeface="Aharoni" panose="02010803020104030203" pitchFamily="2" charset="-79"/>
              </a:rPr>
              <a:t>-STRUMENTI DI FACILITAZIONE DI ACCESSO ALLA DONAZIONE…. 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19898" cy="871804"/>
          </a:xfrm>
          <a:prstGeom prst="rect">
            <a:avLst/>
          </a:prstGeom>
        </p:spPr>
      </p:pic>
      <p:pic>
        <p:nvPicPr>
          <p:cNvPr id="6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897" y="224849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928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535021" y="1147763"/>
            <a:ext cx="11291387" cy="766762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it-IT" sz="18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….STRUMENTI DI FACILITAZIONE DI ACCESSO ALLA DONAZIONE…. 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562100" y="1914525"/>
            <a:ext cx="9715500" cy="1304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1562100" y="2136785"/>
            <a:ext cx="8677275" cy="39703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it-IT" altLang="it-IT" sz="1500" b="1" kern="0" dirty="0">
              <a:solidFill>
                <a:srgbClr val="000000"/>
              </a:solidFill>
              <a:latin typeface="Arial"/>
            </a:endParaRPr>
          </a:p>
          <a:p>
            <a:pPr lvl="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it-IT" altLang="it-IT" sz="1500" b="1" kern="0" dirty="0">
              <a:solidFill>
                <a:srgbClr val="FF0000"/>
              </a:solidFill>
              <a:latin typeface="Arial"/>
            </a:endParaRPr>
          </a:p>
          <a:p>
            <a:pPr lvl="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it-IT" altLang="it-IT" sz="1500" b="1" kern="0" dirty="0">
                <a:solidFill>
                  <a:srgbClr val="FF0000"/>
                </a:solidFill>
                <a:latin typeface="Arial"/>
              </a:rPr>
              <a:t>PROGRAMMAZIONE DELLE AGENDE IN RELAZIONE A:</a:t>
            </a: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it-IT" altLang="it-IT" sz="1500" b="1" kern="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⃰</a:t>
            </a:r>
            <a:r>
              <a:rPr lang="it-IT" altLang="it-IT" sz="1500" b="1" kern="0" dirty="0">
                <a:solidFill>
                  <a:srgbClr val="000000"/>
                </a:solidFill>
                <a:latin typeface="Arial"/>
              </a:rPr>
              <a:t>numero di postazioni prelievo</a:t>
            </a: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it-IT" altLang="it-IT" sz="1500" b="1" kern="0" dirty="0">
              <a:solidFill>
                <a:srgbClr val="000000"/>
              </a:solidFill>
              <a:latin typeface="Arial"/>
            </a:endParaRP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it-IT" altLang="it-IT" sz="1500" b="1" kern="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⃰</a:t>
            </a:r>
            <a:r>
              <a:rPr lang="it-IT" altLang="it-IT" sz="1500" b="1" kern="0" dirty="0">
                <a:solidFill>
                  <a:srgbClr val="000000"/>
                </a:solidFill>
                <a:latin typeface="Arial"/>
              </a:rPr>
              <a:t>orari di accettazione</a:t>
            </a: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it-IT" altLang="it-IT" sz="1500" b="1" kern="0" dirty="0">
              <a:solidFill>
                <a:srgbClr val="000000"/>
              </a:solidFill>
              <a:latin typeface="Arial"/>
            </a:endParaRP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it-IT" altLang="it-IT" sz="1500" b="1" kern="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⃰</a:t>
            </a:r>
            <a:r>
              <a:rPr lang="it-IT" altLang="it-IT" sz="1500" b="1" kern="0" dirty="0">
                <a:solidFill>
                  <a:srgbClr val="000000"/>
                </a:solidFill>
                <a:latin typeface="Arial"/>
              </a:rPr>
              <a:t>personale dedicato all’attività</a:t>
            </a: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lang="it-IT" altLang="it-IT" sz="1500" b="1" kern="0" dirty="0">
              <a:solidFill>
                <a:srgbClr val="000000"/>
              </a:solidFill>
              <a:latin typeface="Arial"/>
            </a:endParaRPr>
          </a:p>
          <a:p>
            <a:pPr lvl="0" algn="ctr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it-IT" altLang="it-IT" sz="1500" b="1" kern="0" dirty="0">
                <a:solidFill>
                  <a:srgbClr val="FF0000"/>
                </a:solidFill>
                <a:latin typeface="Arial"/>
              </a:rPr>
              <a:t>FASCE ORARIE PREFERENZIALI MIRATE A DONATORI CON NECESSITA’ PARTICOLARI :</a:t>
            </a: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lang="it-IT" altLang="it-IT" sz="1500" b="1" kern="0" dirty="0">
              <a:solidFill>
                <a:srgbClr val="000000"/>
              </a:solidFill>
              <a:latin typeface="Arial"/>
            </a:endParaRP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it-IT" altLang="it-IT" sz="1500" b="1" kern="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⃰</a:t>
            </a:r>
            <a:r>
              <a:rPr lang="it-IT" altLang="it-IT" sz="1500" b="1" kern="0" dirty="0">
                <a:solidFill>
                  <a:srgbClr val="000000"/>
                </a:solidFill>
                <a:latin typeface="Arial"/>
              </a:rPr>
              <a:t>donatori con handicap (</a:t>
            </a:r>
            <a:r>
              <a:rPr lang="it-IT" altLang="it-IT" sz="1500" b="1" kern="0" dirty="0" err="1">
                <a:solidFill>
                  <a:srgbClr val="000000"/>
                </a:solidFill>
                <a:latin typeface="Arial"/>
              </a:rPr>
              <a:t>es.ipovedenti</a:t>
            </a:r>
            <a:r>
              <a:rPr lang="it-IT" altLang="it-IT" sz="1500" b="1" kern="0" dirty="0">
                <a:solidFill>
                  <a:srgbClr val="000000"/>
                </a:solidFill>
                <a:latin typeface="Arial"/>
              </a:rPr>
              <a:t>, difficoltà di deambulazione)</a:t>
            </a: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it-IT" altLang="it-IT" sz="1500" b="1" kern="0" dirty="0">
              <a:solidFill>
                <a:srgbClr val="000000"/>
              </a:solidFill>
              <a:latin typeface="Arial"/>
            </a:endParaRP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it-IT" altLang="it-IT" sz="1500" b="1" kern="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⃰ </a:t>
            </a:r>
            <a:r>
              <a:rPr lang="it-IT" altLang="it-IT" sz="1500" b="1" kern="0" dirty="0">
                <a:solidFill>
                  <a:srgbClr val="000000"/>
                </a:solidFill>
                <a:latin typeface="Arial"/>
              </a:rPr>
              <a:t>differenze di genere: F prediligono appuntamenti dopo le 8.30 </a:t>
            </a: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endParaRPr lang="it-IT" altLang="it-IT" sz="1500" b="1" kern="0" dirty="0">
              <a:solidFill>
                <a:srgbClr val="000000"/>
              </a:solidFill>
              <a:latin typeface="Arial"/>
            </a:endParaRPr>
          </a:p>
          <a:p>
            <a:pPr lvl="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it-IT" altLang="it-IT" sz="1500" b="1" kern="0" dirty="0">
                <a:solidFill>
                  <a:srgbClr val="000000"/>
                </a:solidFill>
                <a:latin typeface="Arial"/>
                <a:cs typeface="Arial" panose="020B0604020202020204" pitchFamily="34" charset="0"/>
              </a:rPr>
              <a:t>⃰</a:t>
            </a:r>
            <a:r>
              <a:rPr lang="it-IT" altLang="it-IT" sz="1500" b="1" kern="0" dirty="0">
                <a:solidFill>
                  <a:srgbClr val="000000"/>
                </a:solidFill>
                <a:latin typeface="Arial"/>
              </a:rPr>
              <a:t>orario allargato a pausa pranzo.</a:t>
            </a:r>
          </a:p>
          <a:p>
            <a:pPr marL="342900" lvl="0" indent="-342900" eaLnBrk="0" fontAlgn="base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endParaRPr lang="it-IT" altLang="it-IT" sz="15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reccia a destra 5"/>
          <p:cNvSpPr/>
          <p:nvPr/>
        </p:nvSpPr>
        <p:spPr>
          <a:xfrm>
            <a:off x="238125" y="5105400"/>
            <a:ext cx="1323975" cy="266700"/>
          </a:xfrm>
          <a:prstGeom prst="rightArrow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circolare a sinistra 6"/>
          <p:cNvSpPr/>
          <p:nvPr/>
        </p:nvSpPr>
        <p:spPr>
          <a:xfrm>
            <a:off x="7686270" y="1343025"/>
            <a:ext cx="1047750" cy="4029075"/>
          </a:xfrm>
          <a:prstGeom prst="curvedLeftArrow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9900" y="3033713"/>
            <a:ext cx="1426508" cy="1990725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199" y="282744"/>
            <a:ext cx="12119898" cy="871804"/>
          </a:xfrm>
          <a:prstGeom prst="rect">
            <a:avLst/>
          </a:prstGeom>
        </p:spPr>
      </p:pic>
      <p:pic>
        <p:nvPicPr>
          <p:cNvPr id="9" name="Immagin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0662" y="401628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748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asellaDiTesto 1"/>
          <p:cNvSpPr txBox="1">
            <a:spLocks noChangeArrowheads="1"/>
          </p:cNvSpPr>
          <p:nvPr/>
        </p:nvSpPr>
        <p:spPr bwMode="auto">
          <a:xfrm>
            <a:off x="444899" y="3018939"/>
            <a:ext cx="6985000" cy="2308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it-IT" altLang="it-IT" dirty="0">
                <a:solidFill>
                  <a:srgbClr val="000000"/>
                </a:solidFill>
              </a:rPr>
              <a:t>Livello educativo medio-alto predice la donazione negli uomini, non nelle donne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it-IT" altLang="it-IT" dirty="0">
                <a:solidFill>
                  <a:srgbClr val="000000"/>
                </a:solidFill>
              </a:rPr>
              <a:t>Tra i donatori regolari le strategie di promemoria (mail, messaggi etc.) migliorano il ritorno degli uomini, non delle donne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it-IT" altLang="it-IT" i="1" dirty="0">
                <a:solidFill>
                  <a:srgbClr val="FF0000"/>
                </a:solidFill>
              </a:rPr>
              <a:t>Il tempo di attesa per la donazione </a:t>
            </a:r>
            <a:r>
              <a:rPr lang="it-IT" altLang="it-IT" i="1" dirty="0" smtClean="0">
                <a:solidFill>
                  <a:srgbClr val="FF0000"/>
                </a:solidFill>
              </a:rPr>
              <a:t>predice in negativo  </a:t>
            </a:r>
            <a:r>
              <a:rPr lang="it-IT" altLang="it-IT" i="1" dirty="0">
                <a:solidFill>
                  <a:srgbClr val="FF0000"/>
                </a:solidFill>
              </a:rPr>
              <a:t>il ritorno alla donazione degli uomini, non delle donne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it-IT" altLang="it-IT" dirty="0">
                <a:solidFill>
                  <a:srgbClr val="000000"/>
                </a:solidFill>
              </a:rPr>
              <a:t>Gli uomini donano con maggiore frequenza delle donne (più di 10 donazioni nel corso della vita.</a:t>
            </a:r>
          </a:p>
        </p:txBody>
      </p:sp>
      <p:grpSp>
        <p:nvGrpSpPr>
          <p:cNvPr id="15364" name="Gruppo 3"/>
          <p:cNvGrpSpPr>
            <a:grpSpLocks/>
          </p:cNvGrpSpPr>
          <p:nvPr/>
        </p:nvGrpSpPr>
        <p:grpSpPr bwMode="auto">
          <a:xfrm>
            <a:off x="612380" y="1722897"/>
            <a:ext cx="6650038" cy="990600"/>
            <a:chOff x="1604465" y="5376735"/>
            <a:chExt cx="6650528" cy="990198"/>
          </a:xfrm>
        </p:grpSpPr>
        <p:pic>
          <p:nvPicPr>
            <p:cNvPr id="15365" name="Immagin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4465" y="5376735"/>
              <a:ext cx="6650528" cy="990198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66" name="Immagin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4465" y="5791594"/>
              <a:ext cx="3174737" cy="16048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CasellaDiTesto 1">
            <a:extLst>
              <a:ext uri="{FF2B5EF4-FFF2-40B4-BE49-F238E27FC236}">
                <a16:creationId xmlns="" xmlns:a16="http://schemas.microsoft.com/office/drawing/2014/main" id="{682013A3-35CA-43D7-94E5-92A90F8388BB}"/>
              </a:ext>
            </a:extLst>
          </p:cNvPr>
          <p:cNvSpPr txBox="1"/>
          <p:nvPr/>
        </p:nvSpPr>
        <p:spPr>
          <a:xfrm>
            <a:off x="930262" y="5947876"/>
            <a:ext cx="186883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50" b="1" i="1" dirty="0">
                <a:solidFill>
                  <a:srgbClr val="FF0000"/>
                </a:solidFill>
              </a:rPr>
              <a:t>Per gentile concessione del </a:t>
            </a:r>
            <a:r>
              <a:rPr lang="it-IT" sz="1050" b="1" i="1" dirty="0" err="1">
                <a:solidFill>
                  <a:srgbClr val="FF0000"/>
                </a:solidFill>
              </a:rPr>
              <a:t>Dr.Bani</a:t>
            </a:r>
            <a:r>
              <a:rPr lang="it-IT" sz="1050" b="1" i="1" dirty="0">
                <a:solidFill>
                  <a:srgbClr val="FF0000"/>
                </a:solidFill>
              </a:rPr>
              <a:t> Marco.</a:t>
            </a:r>
          </a:p>
          <a:p>
            <a:r>
              <a:rPr lang="it-IT" sz="1050" b="1" i="1" dirty="0">
                <a:solidFill>
                  <a:srgbClr val="FF0000"/>
                </a:solidFill>
              </a:rPr>
              <a:t>Psicologo clinico</a:t>
            </a:r>
          </a:p>
        </p:txBody>
      </p:sp>
      <p:sp>
        <p:nvSpPr>
          <p:cNvPr id="4" name="Freccia circolare a sinistra 3"/>
          <p:cNvSpPr/>
          <p:nvPr/>
        </p:nvSpPr>
        <p:spPr>
          <a:xfrm>
            <a:off x="7294410" y="2398227"/>
            <a:ext cx="1081241" cy="2418079"/>
          </a:xfrm>
          <a:prstGeom prst="curvedLeftArrow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pic>
        <p:nvPicPr>
          <p:cNvPr id="10" name="Immagine 9" descr="C:\Users\avis.dsa.01\Contacts\Desktop\BTL-15_382-g00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6378" y="3209926"/>
            <a:ext cx="2104122" cy="331503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asellaDiTesto 4"/>
          <p:cNvSpPr txBox="1"/>
          <p:nvPr/>
        </p:nvSpPr>
        <p:spPr>
          <a:xfrm>
            <a:off x="8099426" y="1498739"/>
            <a:ext cx="3616324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1200" b="1" i="1" dirty="0" smtClean="0"/>
              <a:t>Analizzati 66 articoli pubblicati tra il 2009 e 2017:</a:t>
            </a:r>
          </a:p>
          <a:p>
            <a:endParaRPr lang="it-IT" sz="1200" b="1" i="1" dirty="0"/>
          </a:p>
          <a:p>
            <a:r>
              <a:rPr lang="it-IT" sz="1200" b="1" i="1" dirty="0" smtClean="0"/>
              <a:t>Analisi delle caratteristiche, individuali, di rete e contestuali relative ai comportamenti dei donatori, allo scopo di  identificare fattori per migliorare strategie di reclutamento e fidelizzazione</a:t>
            </a:r>
            <a:endParaRPr lang="it-IT" sz="1200" b="1" i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893112" y="898569"/>
            <a:ext cx="2746388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i="1" dirty="0" smtClean="0">
                <a:solidFill>
                  <a:srgbClr val="FF0000"/>
                </a:solidFill>
              </a:rPr>
              <a:t>FATTORE TEMPO</a:t>
            </a:r>
            <a:r>
              <a:rPr lang="it-IT" dirty="0" smtClean="0"/>
              <a:t>….</a:t>
            </a:r>
            <a:endParaRPr lang="it-IT" dirty="0"/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177" y="-155398"/>
            <a:ext cx="11767473" cy="846453"/>
          </a:xfrm>
          <a:prstGeom prst="rect">
            <a:avLst/>
          </a:prstGeom>
        </p:spPr>
      </p:pic>
      <p:pic>
        <p:nvPicPr>
          <p:cNvPr id="2052" name="Picture 4" descr="Adesivi a tema fretta | Motivi esclusivi | Spreadshir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0" y="567485"/>
            <a:ext cx="967758" cy="967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magin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3264" y="43610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32738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" name="Immagin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4" y="782636"/>
            <a:ext cx="6048375" cy="62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3"/>
          <p:cNvSpPr>
            <a:spLocks noChangeArrowheads="1"/>
          </p:cNvSpPr>
          <p:nvPr/>
        </p:nvSpPr>
        <p:spPr bwMode="auto">
          <a:xfrm>
            <a:off x="923635" y="1422628"/>
            <a:ext cx="8709978" cy="2031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it-IT" altLang="it-IT" dirty="0">
                <a:latin typeface="Comic Sans MS" panose="030F0702030302020204" pitchFamily="66" charset="0"/>
                <a:cs typeface="Times New Roman" panose="02020603050405020304" pitchFamily="18" charset="0"/>
              </a:rPr>
              <a:t>L’approccio all’indagine anamnestica in ambito di comportamenti  a rischio trasfusionale, che si insinua nel delicato mondo del “privato” di ogni individuo , </a:t>
            </a:r>
            <a:r>
              <a:rPr lang="it-IT" altLang="it-IT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ha variabili diverse a seconda che il medico sia donna od uomo e che il donatore sia donna od  uomo</a:t>
            </a:r>
            <a:r>
              <a:rPr lang="it-IT" altLang="it-IT" dirty="0">
                <a:latin typeface="Comic Sans MS" panose="030F0702030302020204" pitchFamily="66" charset="0"/>
                <a:cs typeface="Times New Roman" panose="02020603050405020304" pitchFamily="18" charset="0"/>
              </a:rPr>
              <a:t>, </a:t>
            </a:r>
            <a:r>
              <a:rPr lang="it-IT" altLang="it-IT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cis-gender o trans-gender , </a:t>
            </a:r>
            <a:r>
              <a:rPr lang="it-IT" altLang="it-IT" dirty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anche se</a:t>
            </a:r>
            <a:r>
              <a:rPr lang="it-IT" altLang="it-IT" dirty="0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r>
              <a:rPr lang="it-IT" altLang="it-IT" dirty="0">
                <a:latin typeface="Comic Sans MS" panose="030F0702030302020204" pitchFamily="66" charset="0"/>
                <a:cs typeface="Times New Roman" panose="02020603050405020304" pitchFamily="18" charset="0"/>
              </a:rPr>
              <a:t>ma le informazioni che in tale ambito il medico raccoglie devono necessariamente tramutarsi in giudizio univoco ed oggettivo di idoneità meno alla donazione.</a:t>
            </a:r>
            <a:endParaRPr lang="it-IT" altLang="it-IT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it-IT" alt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Picture 4" descr="Risultati immagini per MEDICO PAZIEN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945" y="3552637"/>
            <a:ext cx="1471613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Risultati immagini per MEDICO PAZIENT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022" y="3580642"/>
            <a:ext cx="143033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Risultati immagini per MEDICO PAZIENT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823" y="3662369"/>
            <a:ext cx="1477963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Risultati immagini per MEDICO PAZIENT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932" y="3580642"/>
            <a:ext cx="1747838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="" xmlns:a16="http://schemas.microsoft.com/office/drawing/2014/main" id="{7386B87C-634B-7B72-933D-E9A24FE22B7A}"/>
              </a:ext>
            </a:extLst>
          </p:cNvPr>
          <p:cNvSpPr txBox="1"/>
          <p:nvPr/>
        </p:nvSpPr>
        <p:spPr>
          <a:xfrm>
            <a:off x="821744" y="4641684"/>
            <a:ext cx="9794240" cy="8617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1600" dirty="0"/>
              <a:t>IMPORTANZA DELLA FORMAZIONE DEI SANITARI </a:t>
            </a:r>
            <a:r>
              <a:rPr lang="en-GB" sz="1600" b="1" u="sng" dirty="0"/>
              <a:t>SULL’ASPETTO RELAZIONALE </a:t>
            </a:r>
            <a:r>
              <a:rPr lang="en-GB" sz="1600" dirty="0"/>
              <a:t>CON ATTENZIONE ALLE DINAMICHE DI COLLOQUIO </a:t>
            </a:r>
            <a:r>
              <a:rPr lang="en-GB" sz="1600" dirty="0" smtClean="0"/>
              <a:t>,  </a:t>
            </a:r>
            <a:r>
              <a:rPr lang="en-GB" sz="1600" dirty="0"/>
              <a:t>VISITA </a:t>
            </a:r>
            <a:r>
              <a:rPr lang="en-GB" sz="1600" dirty="0" smtClean="0"/>
              <a:t>MEDICA </a:t>
            </a:r>
            <a:r>
              <a:rPr lang="en-GB" sz="1600" dirty="0"/>
              <a:t> </a:t>
            </a:r>
            <a:r>
              <a:rPr lang="en-GB" sz="1600" dirty="0" smtClean="0"/>
              <a:t>E VARIABILI </a:t>
            </a:r>
            <a:r>
              <a:rPr lang="en-GB" sz="1600" dirty="0"/>
              <a:t>PSICOLOGICHE  DIVERSE A SECONDA DEL GENERE E  DELL’ETA’, OLTRE CHE CULTURALI  </a:t>
            </a:r>
            <a:r>
              <a:rPr lang="en-GB" dirty="0"/>
              <a:t>.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795763" y="5585013"/>
            <a:ext cx="9794240" cy="120032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/>
              <a:t> </a:t>
            </a:r>
            <a:r>
              <a:rPr lang="it-IT" dirty="0" smtClean="0"/>
              <a:t>            TRA LE STRATEGIE GLOBALI PER IL RAGGIUNGIMENTO DELLA PARITA’ DI GENERE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it-IT" dirty="0" smtClean="0">
                <a:sym typeface="Wingdings" panose="05000000000000000000" pitchFamily="2" charset="2"/>
              </a:rPr>
              <a:t>CONTRASTO ALLA VIOLENZA DI GENERE 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it-IT" b="1" dirty="0" smtClean="0">
                <a:sym typeface="Wingdings" panose="05000000000000000000" pitchFamily="2" charset="2"/>
              </a:rPr>
              <a:t>(attenzione durante il colloquio ad anamnestico a segnali di disagio in alcuni ambiti di indagine e a lesioni riferibili a violenza</a:t>
            </a:r>
            <a:r>
              <a:rPr lang="it-IT" dirty="0" smtClean="0">
                <a:sym typeface="Wingdings" panose="05000000000000000000" pitchFamily="2" charset="2"/>
              </a:rPr>
              <a:t>).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0879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 descr="page1image274081774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013" y="5961062"/>
            <a:ext cx="19732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10380663" y="5754056"/>
            <a:ext cx="17811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b="1" dirty="0"/>
              <a:t>Dr.ssa Giussani Barbara</a:t>
            </a:r>
          </a:p>
        </p:txBody>
      </p:sp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1" name="Immagine 10" descr="Immagine che contiene testo, terra, pietra, dipingendo&#10;&#10;Descrizione generata automaticamente">
            <a:extLst>
              <a:ext uri="{FF2B5EF4-FFF2-40B4-BE49-F238E27FC236}">
                <a16:creationId xmlns="" xmlns:a16="http://schemas.microsoft.com/office/drawing/2014/main" id="{CEA6EE86-924C-4C50-8F7C-FA50E91893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724" y="3318168"/>
            <a:ext cx="4410075" cy="3290594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6412169" y="3916067"/>
            <a:ext cx="88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it-IT" b="1" i="1" dirty="0">
                <a:solidFill>
                  <a:srgbClr val="FF0000"/>
                </a:solidFill>
              </a:rPr>
              <a:t>GRAZIE</a:t>
            </a:r>
          </a:p>
        </p:txBody>
      </p:sp>
      <p:pic>
        <p:nvPicPr>
          <p:cNvPr id="12" name="Picture 7" descr="Risultati immagini per ROSA ROS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0663" y="4596231"/>
            <a:ext cx="1465632" cy="1054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>
          <a:xfrm>
            <a:off x="2386011" y="1160556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b="1" i="1" dirty="0" smtClean="0">
                <a:solidFill>
                  <a:srgbClr val="FF0000"/>
                </a:solidFill>
                <a:latin typeface="Arial" panose="020B0604020202020204" pitchFamily="34" charset="0"/>
              </a:rPr>
              <a:t>«Le donne, </a:t>
            </a:r>
            <a:r>
              <a:rPr lang="it-IT" b="1" i="1" dirty="0">
                <a:solidFill>
                  <a:srgbClr val="FF0000"/>
                </a:solidFill>
                <a:latin typeface="Arial" panose="020B0604020202020204" pitchFamily="34" charset="0"/>
              </a:rPr>
              <a:t>come le </a:t>
            </a:r>
            <a:r>
              <a:rPr lang="it-IT" b="1" i="1" dirty="0" smtClean="0">
                <a:solidFill>
                  <a:srgbClr val="FF0000"/>
                </a:solidFill>
                <a:latin typeface="Arial" panose="020B0604020202020204" pitchFamily="34" charset="0"/>
              </a:rPr>
              <a:t>rose, mettono </a:t>
            </a:r>
            <a:r>
              <a:rPr lang="it-IT" b="1" i="1" dirty="0">
                <a:solidFill>
                  <a:srgbClr val="FF0000"/>
                </a:solidFill>
                <a:latin typeface="Arial" panose="020B0604020202020204" pitchFamily="34" charset="0"/>
              </a:rPr>
              <a:t>radici, sono resistenti, sopportano le avvers</a:t>
            </a:r>
            <a:r>
              <a:rPr lang="it-IT" i="1" dirty="0">
                <a:solidFill>
                  <a:srgbClr val="FF0000"/>
                </a:solidFill>
                <a:latin typeface="Arial" panose="020B0604020202020204" pitchFamily="34" charset="0"/>
              </a:rPr>
              <a:t>i</a:t>
            </a:r>
            <a:r>
              <a:rPr lang="it-IT" b="1" i="1" dirty="0">
                <a:solidFill>
                  <a:srgbClr val="FF0000"/>
                </a:solidFill>
                <a:latin typeface="Arial" panose="020B0604020202020204" pitchFamily="34" charset="0"/>
              </a:rPr>
              <a:t>tà</a:t>
            </a:r>
            <a:r>
              <a:rPr lang="it-IT" i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it-IT" b="1" i="1" dirty="0">
                <a:solidFill>
                  <a:srgbClr val="FF0000"/>
                </a:solidFill>
                <a:latin typeface="Arial" panose="020B0604020202020204" pitchFamily="34" charset="0"/>
              </a:rPr>
              <a:t>e nonostante la mancanza di cure rifioriscono baldanzose a ogni </a:t>
            </a:r>
            <a:r>
              <a:rPr lang="it-IT" b="1" i="1" dirty="0" smtClean="0">
                <a:solidFill>
                  <a:srgbClr val="FF0000"/>
                </a:solidFill>
                <a:latin typeface="Arial" panose="020B0604020202020204" pitchFamily="34" charset="0"/>
              </a:rPr>
              <a:t>primavera».</a:t>
            </a:r>
          </a:p>
          <a:p>
            <a:endParaRPr lang="it-IT" b="1" i="1" dirty="0" smtClean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it-IT" sz="1100" b="1" i="1" dirty="0" smtClean="0">
                <a:latin typeface="Arial" panose="020B0604020202020204" pitchFamily="34" charset="0"/>
              </a:rPr>
              <a:t>Da: «Il catalogo delle donne valorose».</a:t>
            </a:r>
          </a:p>
          <a:p>
            <a:r>
              <a:rPr lang="it-IT" sz="1100" b="1" i="1" dirty="0" smtClean="0">
                <a:latin typeface="Arial" panose="020B0604020202020204" pitchFamily="34" charset="0"/>
              </a:rPr>
              <a:t>Serena </a:t>
            </a:r>
            <a:r>
              <a:rPr lang="it-IT" sz="1100" b="1" i="1" dirty="0" err="1" smtClean="0">
                <a:latin typeface="Arial" panose="020B0604020202020204" pitchFamily="34" charset="0"/>
              </a:rPr>
              <a:t>Dandini</a:t>
            </a:r>
            <a:endParaRPr lang="it-IT" sz="1100" b="1" i="1" dirty="0"/>
          </a:p>
        </p:txBody>
      </p:sp>
    </p:spTree>
    <p:extLst>
      <p:ext uri="{BB962C8B-B14F-4D97-AF65-F5344CB8AC3E}">
        <p14:creationId xmlns:p14="http://schemas.microsoft.com/office/powerpoint/2010/main" val="54820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Risultati immagini per medicina di genere">
            <a:extLst>
              <a:ext uri="{FF2B5EF4-FFF2-40B4-BE49-F238E27FC236}">
                <a16:creationId xmlns="" xmlns:a16="http://schemas.microsoft.com/office/drawing/2014/main" id="{E4AAEC85-EF6B-4D67-B588-AD0479964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92074"/>
            <a:ext cx="1670196" cy="914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" name="CasellaDiTesto 6">
            <a:extLst>
              <a:ext uri="{FF2B5EF4-FFF2-40B4-BE49-F238E27FC236}">
                <a16:creationId xmlns="" xmlns:a16="http://schemas.microsoft.com/office/drawing/2014/main" id="{29B2355B-AF2E-42CA-9193-075C72078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" y="999056"/>
            <a:ext cx="4885005" cy="2893100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b="1" dirty="0">
                <a:solidFill>
                  <a:srgbClr val="FF0000"/>
                </a:solidFill>
                <a:cs typeface="Arial" panose="020B0604020202020204" pitchFamily="34" charset="0"/>
              </a:rPr>
              <a:t>MEDICINA DI GENERE : </a:t>
            </a:r>
            <a:r>
              <a:rPr lang="it-IT" altLang="it-IT" sz="1200" b="1" u="sng" dirty="0">
                <a:solidFill>
                  <a:srgbClr val="FF0000"/>
                </a:solidFill>
                <a:cs typeface="Arial" panose="020B0604020202020204" pitchFamily="34" charset="0"/>
              </a:rPr>
              <a:t>COSA NON E</a:t>
            </a:r>
            <a:r>
              <a:rPr lang="it-IT" altLang="it-IT" sz="1200" b="1" u="sng" dirty="0" smtClean="0">
                <a:solidFill>
                  <a:srgbClr val="FF0000"/>
                </a:solidFill>
                <a:cs typeface="Arial" panose="020B0604020202020204" pitchFamily="34" charset="0"/>
              </a:rPr>
              <a:t>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sz="1200" b="1" u="sng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sz="1200" b="1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-</a:t>
            </a:r>
            <a:r>
              <a:rPr lang="it-IT" altLang="it-IT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non è </a:t>
            </a:r>
            <a:r>
              <a:rPr lang="it-IT" altLang="it-IT" sz="1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la </a:t>
            </a:r>
            <a:r>
              <a:rPr lang="it-IT" altLang="it-IT" sz="1600" b="1" i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medicina degli apparati </a:t>
            </a:r>
            <a:r>
              <a:rPr lang="it-IT" altLang="it-IT" sz="1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riproduttivi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sz="1600" b="1" i="1" dirty="0">
              <a:solidFill>
                <a:schemeClr val="tx1">
                  <a:lumMod val="85000"/>
                  <a:lumOff val="15000"/>
                </a:schemeClr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-</a:t>
            </a:r>
            <a:r>
              <a:rPr lang="it-IT" altLang="it-IT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non è </a:t>
            </a:r>
            <a:r>
              <a:rPr lang="it-IT" altLang="it-IT" sz="1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un </a:t>
            </a:r>
            <a:r>
              <a:rPr lang="it-IT" altLang="it-IT" sz="1600" b="1" i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genere di </a:t>
            </a:r>
            <a:r>
              <a:rPr lang="it-IT" altLang="it-IT" sz="1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medicina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sz="1600" b="1" i="1" dirty="0">
              <a:solidFill>
                <a:schemeClr val="tx1">
                  <a:lumMod val="85000"/>
                  <a:lumOff val="15000"/>
                </a:schemeClr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-</a:t>
            </a:r>
            <a:r>
              <a:rPr lang="it-IT" altLang="it-IT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non è </a:t>
            </a:r>
            <a:r>
              <a:rPr lang="it-IT" altLang="it-IT" sz="16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un </a:t>
            </a:r>
            <a:r>
              <a:rPr lang="it-IT" altLang="it-IT" sz="1600" b="1" i="1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genere di medicina per persone fragili </a:t>
            </a:r>
            <a:endParaRPr lang="it-IT" altLang="it-IT" sz="1600" b="1" i="1" dirty="0" smtClean="0">
              <a:solidFill>
                <a:schemeClr val="tx1">
                  <a:lumMod val="85000"/>
                  <a:lumOff val="15000"/>
                </a:schemeClr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sz="1600" b="1" i="1" dirty="0">
              <a:solidFill>
                <a:schemeClr val="tx1">
                  <a:lumMod val="85000"/>
                  <a:lumOff val="15000"/>
                </a:schemeClr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-</a:t>
            </a:r>
            <a:r>
              <a:rPr lang="it-IT" altLang="it-IT" sz="16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non è </a:t>
            </a:r>
            <a:r>
              <a:rPr lang="it-IT" altLang="it-IT" sz="1600" b="1" i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semplicemente</a:t>
            </a:r>
            <a:r>
              <a:rPr lang="it-IT" altLang="it-IT" sz="1600" b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it-IT" altLang="it-IT" sz="1600" b="1" i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la </a:t>
            </a:r>
            <a:r>
              <a:rPr lang="it-IT" altLang="it-IT" sz="1600" b="1" i="1" u="sng" dirty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medicina delle </a:t>
            </a:r>
            <a:r>
              <a:rPr lang="it-IT" altLang="it-IT" sz="1600" b="1" i="1" u="sng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Arial" panose="020B0604020202020204" pitchFamily="34" charset="0"/>
              </a:rPr>
              <a:t>donne </a:t>
            </a:r>
            <a:endParaRPr lang="it-IT" altLang="it-IT" sz="1600" b="1" i="1" u="sng" dirty="0">
              <a:solidFill>
                <a:schemeClr val="tx1">
                  <a:lumMod val="85000"/>
                  <a:lumOff val="15000"/>
                </a:schemeClr>
              </a:solidFill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sz="1600" b="1" u="sng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it-IT" altLang="it-IT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6825" y="4027218"/>
            <a:ext cx="7168078" cy="3184128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5580864" y="926191"/>
            <a:ext cx="5591547" cy="30162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altLang="it-IT" sz="1600" b="1" dirty="0">
                <a:solidFill>
                  <a:srgbClr val="FF0000"/>
                </a:solidFill>
                <a:latin typeface="Calibri" panose="020F0502020204030204" pitchFamily="34" charset="0"/>
              </a:rPr>
              <a:t>MEDICINA DI GENERE : </a:t>
            </a:r>
            <a:r>
              <a:rPr lang="it-IT" altLang="it-IT" sz="1600" u="sng" dirty="0">
                <a:solidFill>
                  <a:srgbClr val="000000"/>
                </a:solidFill>
                <a:latin typeface="Calibri" panose="020F0502020204030204" pitchFamily="34" charset="0"/>
              </a:rPr>
              <a:t>NON E’ LA «MEDICINA DELLA DONNA», </a:t>
            </a:r>
            <a:r>
              <a:rPr lang="it-IT" altLang="it-IT" sz="1600" dirty="0">
                <a:solidFill>
                  <a:srgbClr val="000000"/>
                </a:solidFill>
                <a:latin typeface="Calibri" panose="020F0502020204030204" pitchFamily="34" charset="0"/>
              </a:rPr>
              <a:t>MA E’ LA </a:t>
            </a:r>
            <a:r>
              <a:rPr lang="it-IT" altLang="it-IT" sz="1600" b="1" dirty="0">
                <a:solidFill>
                  <a:srgbClr val="FF0000"/>
                </a:solidFill>
                <a:latin typeface="Calibri" panose="020F0502020204030204" pitchFamily="34" charset="0"/>
              </a:rPr>
              <a:t>MEDICINA DELLE </a:t>
            </a:r>
            <a:r>
              <a:rPr lang="it-IT" altLang="it-IT" sz="16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DIFFERENZE</a:t>
            </a:r>
          </a:p>
          <a:p>
            <a:endParaRPr lang="it-IT" sz="16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/>
            <a:r>
              <a:rPr lang="it-IT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Nell’ottica sanitaria l’approccio di genere alla selezione della donatrice e del donatore di sangue rappresenta un presidio fondamentale in quanto consente di valutare l’individuo nella sua globalità.</a:t>
            </a:r>
          </a:p>
          <a:p>
            <a:pPr algn="just"/>
            <a:r>
              <a:rPr lang="it-IT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E’ un approccio trasversale che non si riferisce solo alla formazione specifica su patologie e/o normative di settore, ma richiede da parte dei sanitario uno sforzo di formazione e culturale per la valutazione di idoneità orientato a tenere conto delle  differenze , ma anche ad abbatterle quando queste sono potenzialmente discriminanti o legate a stereotipi</a:t>
            </a:r>
            <a:r>
              <a:rPr lang="it-IT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t-IT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Legislazione sulla gestione degli affitti, sur agenzia immobiliare Les  Palmier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0832" y="4802594"/>
            <a:ext cx="2570669" cy="1542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36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5" name="Rettangolo 4"/>
          <p:cNvSpPr/>
          <p:nvPr/>
        </p:nvSpPr>
        <p:spPr>
          <a:xfrm>
            <a:off x="1123951" y="3780973"/>
            <a:ext cx="8248650" cy="307776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endParaRPr lang="it-IT" dirty="0">
              <a:solidFill>
                <a:srgbClr val="1F1F1F"/>
              </a:solidFill>
              <a:latin typeface="Google Sans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/>
              <a:t>Consulenza per modificare il comportamento ad alto rischio</a:t>
            </a:r>
            <a:r>
              <a:rPr lang="it-IT" dirty="0">
                <a:sym typeface="Wingdings" panose="05000000000000000000" pitchFamily="2" charset="2"/>
              </a:rPr>
              <a:t> </a:t>
            </a:r>
            <a:r>
              <a:rPr lang="it-IT" dirty="0">
                <a:solidFill>
                  <a:srgbClr val="FF0000"/>
                </a:solidFill>
                <a:sym typeface="Wingdings" panose="05000000000000000000" pitchFamily="2" charset="2"/>
              </a:rPr>
              <a:t>prevenzione </a:t>
            </a:r>
            <a:r>
              <a:rPr lang="it-IT" dirty="0" smtClean="0">
                <a:solidFill>
                  <a:srgbClr val="FF0000"/>
                </a:solidFill>
                <a:sym typeface="Wingdings" panose="05000000000000000000" pitchFamily="2" charset="2"/>
              </a:rPr>
              <a:t>primaria,</a:t>
            </a:r>
            <a:r>
              <a:rPr lang="it-IT" dirty="0" smtClean="0">
                <a:solidFill>
                  <a:srgbClr val="FF0000"/>
                </a:solidFill>
                <a:latin typeface="Google Sans"/>
              </a:rPr>
              <a:t> </a:t>
            </a:r>
            <a:r>
              <a:rPr lang="it-IT" sz="1600" dirty="0">
                <a:solidFill>
                  <a:srgbClr val="1F1F1F"/>
                </a:solidFill>
                <a:latin typeface="Google Sans"/>
              </a:rPr>
              <a:t>forma principale di prevenzione e comprende gli interventi destinati ad ostacolare l’insorgenza delle malattie combattendo le cause e i fattori predisponenti. </a:t>
            </a:r>
          </a:p>
          <a:p>
            <a:pPr algn="just"/>
            <a:r>
              <a:rPr lang="it-IT" sz="1600" dirty="0">
                <a:solidFill>
                  <a:srgbClr val="1F1F1F"/>
                </a:solidFill>
                <a:latin typeface="Google Sans"/>
              </a:rPr>
              <a:t>      L'intervento che mira a cambiare abitudini e comportamenti scorretti.</a:t>
            </a:r>
          </a:p>
          <a:p>
            <a:pPr algn="just"/>
            <a:endParaRPr lang="it-IT" dirty="0">
              <a:sym typeface="Wingdings" panose="05000000000000000000" pitchFamily="2" charset="2"/>
            </a:endParaRPr>
          </a:p>
          <a:p>
            <a:r>
              <a:rPr lang="it-IT" dirty="0">
                <a:sym typeface="Wingdings" panose="05000000000000000000" pitchFamily="2" charset="2"/>
              </a:rPr>
              <a:t> </a:t>
            </a:r>
            <a:endParaRPr lang="it-IT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dirty="0"/>
              <a:t> Informare sulle opportunità degli esami di </a:t>
            </a:r>
            <a:r>
              <a:rPr lang="it-IT" dirty="0">
                <a:solidFill>
                  <a:srgbClr val="FF0000"/>
                </a:solidFill>
              </a:rPr>
              <a:t>prevenzione secondaria </a:t>
            </a:r>
            <a:r>
              <a:rPr lang="it-IT" dirty="0"/>
              <a:t>(riconoscere e curare le malattie prima della comparsa dei sintomi)</a:t>
            </a:r>
            <a:r>
              <a:rPr lang="it-IT" dirty="0">
                <a:sym typeface="Wingdings" panose="05000000000000000000" pitchFamily="2" charset="2"/>
              </a:rPr>
              <a:t> screening mammografico, MOC, vaccino vs HPV..).</a:t>
            </a:r>
            <a:endParaRPr lang="it-IT" dirty="0"/>
          </a:p>
          <a:p>
            <a:endParaRPr lang="it-IT" dirty="0"/>
          </a:p>
        </p:txBody>
      </p:sp>
      <p:sp>
        <p:nvSpPr>
          <p:cNvPr id="6" name="Freccia in giù 5"/>
          <p:cNvSpPr/>
          <p:nvPr/>
        </p:nvSpPr>
        <p:spPr>
          <a:xfrm>
            <a:off x="4455268" y="2965327"/>
            <a:ext cx="1012383" cy="5074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1245139" y="737527"/>
            <a:ext cx="8445024" cy="2308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FOCUS SULLA  PREVENZIONE</a:t>
            </a:r>
            <a:r>
              <a:rPr lang="it-IT" b="1" dirty="0" smtClean="0">
                <a:sym typeface="Wingdings" panose="05000000000000000000" pitchFamily="2" charset="2"/>
              </a:rPr>
              <a:t>MEDICINA DI GENERE NEI PROGRAMMI DI PREVENZIONE</a:t>
            </a:r>
            <a:endParaRPr lang="it-IT" dirty="0" smtClean="0"/>
          </a:p>
          <a:p>
            <a:pPr algn="ctr"/>
            <a:r>
              <a:rPr lang="it-IT" dirty="0" err="1"/>
              <a:t>c</a:t>
            </a:r>
            <a:r>
              <a:rPr lang="it-IT" dirty="0" err="1" smtClean="0"/>
              <a:t>ounselling</a:t>
            </a:r>
            <a:r>
              <a:rPr lang="it-IT" dirty="0" smtClean="0"/>
              <a:t> </a:t>
            </a:r>
            <a:r>
              <a:rPr lang="it-IT" dirty="0"/>
              <a:t>alla donna donatrice nell’ottica della medicina di genere</a:t>
            </a:r>
            <a:r>
              <a:rPr lang="it-IT" dirty="0" smtClean="0"/>
              <a:t>:</a:t>
            </a:r>
          </a:p>
          <a:p>
            <a:r>
              <a:rPr lang="it-IT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smtClean="0"/>
              <a:t>Competenze specifiche </a:t>
            </a:r>
            <a:r>
              <a:rPr lang="it-IT" dirty="0" smtClean="0"/>
              <a:t>dei sanitari di  </a:t>
            </a:r>
            <a:r>
              <a:rPr lang="it-IT" dirty="0"/>
              <a:t>come la stessa patologia si manifesta in modo differente </a:t>
            </a:r>
            <a:r>
              <a:rPr lang="it-IT" dirty="0" smtClean="0"/>
              <a:t>F/M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smtClean="0"/>
              <a:t>Informativa</a:t>
            </a:r>
            <a:r>
              <a:rPr lang="it-IT" dirty="0" smtClean="0"/>
              <a:t> alle donne su  programmi di prevenzione primaria e secondaria</a:t>
            </a:r>
            <a:endParaRPr lang="it-IT" dirty="0"/>
          </a:p>
        </p:txBody>
      </p:sp>
      <p:pic>
        <p:nvPicPr>
          <p:cNvPr id="10" name="Picture 4" descr="Risultati immagini per medicina di genere">
            <a:extLst>
              <a:ext uri="{FF2B5EF4-FFF2-40B4-BE49-F238E27FC236}">
                <a16:creationId xmlns="" xmlns:a16="http://schemas.microsoft.com/office/drawing/2014/main" id="{E4AAEC85-EF6B-4D67-B588-AD0479964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8362" y="3956439"/>
            <a:ext cx="2081326" cy="114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sellaDiTesto 7"/>
          <p:cNvSpPr txBox="1"/>
          <p:nvPr/>
        </p:nvSpPr>
        <p:spPr>
          <a:xfrm>
            <a:off x="2493521" y="3392267"/>
            <a:ext cx="5948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AMBITI DI INTERVENTO ASSOCIATIVO/SANITARIO 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32037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Risultati immagini per medicina di genere">
            <a:extLst>
              <a:ext uri="{FF2B5EF4-FFF2-40B4-BE49-F238E27FC236}">
                <a16:creationId xmlns="" xmlns:a16="http://schemas.microsoft.com/office/drawing/2014/main" id="{E4AAEC85-EF6B-4D67-B588-AD0479964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437" y="5913253"/>
            <a:ext cx="2081326" cy="114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" name="CasellaDiTesto 6">
            <a:extLst>
              <a:ext uri="{FF2B5EF4-FFF2-40B4-BE49-F238E27FC236}">
                <a16:creationId xmlns="" xmlns:a16="http://schemas.microsoft.com/office/drawing/2014/main" id="{29B2355B-AF2E-42CA-9193-075C72078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" y="800099"/>
            <a:ext cx="11381226" cy="6186309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b="1" dirty="0">
                <a:solidFill>
                  <a:srgbClr val="FF0000"/>
                </a:solidFill>
                <a:latin typeface="Calibri" panose="020F0502020204030204" pitchFamily="34" charset="0"/>
              </a:rPr>
              <a:t>DIFFERENZE DI GENERE M/F IN AMBITO SANITARIO:ALCUNI </a:t>
            </a:r>
            <a:r>
              <a:rPr lang="it-IT" altLang="it-IT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ESEMPI.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t-IT" altLang="it-IT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b="1" dirty="0">
                <a:solidFill>
                  <a:srgbClr val="FF0000"/>
                </a:solidFill>
                <a:latin typeface="Calibri" panose="020F0502020204030204" pitchFamily="34" charset="0"/>
              </a:rPr>
              <a:t>MALATTIE AUTOIMMUNI: </a:t>
            </a:r>
            <a:r>
              <a:rPr lang="it-IT" altLang="it-IT" dirty="0">
                <a:latin typeface="Calibri" panose="020F0502020204030204" pitchFamily="34" charset="0"/>
              </a:rPr>
              <a:t>la donna ha un sistema immunitario </a:t>
            </a:r>
            <a:r>
              <a:rPr lang="it-IT" altLang="it-IT" dirty="0" err="1">
                <a:latin typeface="Calibri" panose="020F0502020204030204" pitchFamily="34" charset="0"/>
              </a:rPr>
              <a:t>piu’</a:t>
            </a:r>
            <a:r>
              <a:rPr lang="it-IT" altLang="it-IT" dirty="0">
                <a:latin typeface="Calibri" panose="020F0502020204030204" pitchFamily="34" charset="0"/>
              </a:rPr>
              <a:t> </a:t>
            </a:r>
            <a:r>
              <a:rPr lang="it-IT" altLang="it-IT" dirty="0" err="1">
                <a:latin typeface="Calibri" panose="020F0502020204030204" pitchFamily="34" charset="0"/>
              </a:rPr>
              <a:t>efficiente</a:t>
            </a:r>
            <a:r>
              <a:rPr lang="it-IT" altLang="it-IT" dirty="0" err="1">
                <a:latin typeface="Calibri" panose="020F0502020204030204" pitchFamily="34" charset="0"/>
                <a:sym typeface="Wingdings" panose="05000000000000000000" pitchFamily="2" charset="2"/>
              </a:rPr>
              <a:t>da</a:t>
            </a: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 questo dipende la maggiore risposta anticorpale ai vaccini della F rispetto al M. Nella F pero questa peculiarità è un’arma a doppio taglio, perché favorisce lo sviluppo di malattie </a:t>
            </a:r>
            <a:r>
              <a:rPr lang="it-IT" altLang="it-IT" dirty="0" err="1">
                <a:latin typeface="Calibri" panose="020F0502020204030204" pitchFamily="34" charset="0"/>
                <a:sym typeface="Wingdings" panose="05000000000000000000" pitchFamily="2" charset="2"/>
              </a:rPr>
              <a:t>autommuni</a:t>
            </a: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 , in particolare in età fertile (</a:t>
            </a:r>
            <a:r>
              <a:rPr lang="it-IT" altLang="it-IT" dirty="0" err="1">
                <a:latin typeface="Calibri" panose="020F0502020204030204" pitchFamily="34" charset="0"/>
                <a:sym typeface="Wingdings" panose="05000000000000000000" pitchFamily="2" charset="2"/>
              </a:rPr>
              <a:t>ipo</a:t>
            </a: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/ipertiroidismi, sclerosi sistemica, epatite autoimmune, artrite reumatoide, celiachia..).Eccezione: nei M </a:t>
            </a:r>
            <a:r>
              <a:rPr lang="it-IT" altLang="it-IT" dirty="0" err="1">
                <a:latin typeface="Calibri" panose="020F0502020204030204" pitchFamily="34" charset="0"/>
                <a:sym typeface="Wingdings" panose="05000000000000000000" pitchFamily="2" charset="2"/>
              </a:rPr>
              <a:t>piu’</a:t>
            </a: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 elevata frequenza di diabete I, spondilite anchilosante, miocardite).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it-IT" altLang="it-IT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-</a:t>
            </a:r>
            <a:r>
              <a:rPr lang="it-IT" altLang="it-IT" b="1" dirty="0">
                <a:solidFill>
                  <a:srgbClr val="FF0000"/>
                </a:solidFill>
                <a:latin typeface="Calibri" panose="020F0502020204030204" pitchFamily="34" charset="0"/>
              </a:rPr>
              <a:t>COVID19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</a:rPr>
              <a:t>: le probabilità di contrarre l’infezione non sono dissimili tra M/F, ma sono soprattutto il M a sviluppare sintomi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</a:rPr>
              <a:t>piu’gravi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</a:rPr>
              <a:t>. Gli effetti indesiderati dei vaccini predominano nella F : il 71% delle segnalazioni delle </a:t>
            </a:r>
            <a:r>
              <a:rPr lang="it-IT" altLang="it-IT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r.a</a:t>
            </a:r>
            <a:r>
              <a:rPr lang="it-IT" altLang="it-IT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</a:rPr>
              <a:t>sono state segnalate nelle donne. Prima dei 60anni le F sono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</a:rPr>
              <a:t>piu’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</a:rPr>
              <a:t> a rischio di «long covid» , dopo quest’età il rischio è simile tra M/F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b="1" dirty="0">
                <a:solidFill>
                  <a:srgbClr val="FF0000"/>
                </a:solidFill>
                <a:latin typeface="Calibri" panose="020F0502020204030204" pitchFamily="34" charset="0"/>
              </a:rPr>
              <a:t>-USO DI </a:t>
            </a:r>
            <a:r>
              <a:rPr lang="it-IT" altLang="it-IT" b="1" dirty="0" err="1">
                <a:solidFill>
                  <a:srgbClr val="FF0000"/>
                </a:solidFill>
                <a:latin typeface="Calibri" panose="020F0502020204030204" pitchFamily="34" charset="0"/>
              </a:rPr>
              <a:t>FARMACI: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</a:rPr>
              <a:t>le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</a:rPr>
              <a:t> donne sono maggiori consumatrici di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</a:rPr>
              <a:t>farmaci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vivono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piu’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a lungo ma con maggiori disabilità, sono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piu’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attente alla salute e prevenzione, prevalgono stati dolorosi come emicrania, algie muscolari e scheletriche.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dirty="0">
              <a:solidFill>
                <a:srgbClr val="000000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-</a:t>
            </a:r>
            <a:r>
              <a:rPr lang="it-IT" altLang="it-IT" b="1" dirty="0">
                <a:solidFill>
                  <a:srgbClr val="FF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EMICRANIA: 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le F ne sono affette tre volte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piu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dei M, con attacchi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piu’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frequenti e di maggiore intensità. Anche i sintomi sono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sono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diversi:nelle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F il dolore è spesso associato a nausea e sensibilità agli odori, nel M  a depressione e sensibilità alla luce.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b="1" dirty="0">
              <a:solidFill>
                <a:srgbClr val="FF0000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b="1" dirty="0">
                <a:solidFill>
                  <a:srgbClr val="FF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-K COLON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: nell’uomo prevale nel colon discendente (sx),mentre nella donna in quello ascendente (dx)  lo screening con SOF è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piu’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efficace nell’uomo, nella donna il test si positivizza nella fase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piu’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tardiva della malattia.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b="1" dirty="0">
              <a:solidFill>
                <a:srgbClr val="FF0000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b="1" dirty="0" smtClean="0">
                <a:solidFill>
                  <a:srgbClr val="FF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-</a:t>
            </a:r>
            <a:endParaRPr lang="it-IT" altLang="it-IT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76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Risultati immagini per medicina di genere">
            <a:extLst>
              <a:ext uri="{FF2B5EF4-FFF2-40B4-BE49-F238E27FC236}">
                <a16:creationId xmlns="" xmlns:a16="http://schemas.microsoft.com/office/drawing/2014/main" id="{E4AAEC85-EF6B-4D67-B588-AD0479964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437" y="5589401"/>
            <a:ext cx="2081326" cy="114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" name="CasellaDiTesto 6">
            <a:extLst>
              <a:ext uri="{FF2B5EF4-FFF2-40B4-BE49-F238E27FC236}">
                <a16:creationId xmlns="" xmlns:a16="http://schemas.microsoft.com/office/drawing/2014/main" id="{29B2355B-AF2E-42CA-9193-075C72078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1072386"/>
            <a:ext cx="11381226" cy="4524315"/>
          </a:xfrm>
          <a:prstGeom prst="rect">
            <a:avLst/>
          </a:prstGeom>
          <a:noFill/>
          <a:ln w="9525">
            <a:solidFill>
              <a:srgbClr val="FF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b="1" dirty="0">
                <a:solidFill>
                  <a:srgbClr val="FF0000"/>
                </a:solidFill>
                <a:latin typeface="Calibri" panose="020F0502020204030204" pitchFamily="34" charset="0"/>
              </a:rPr>
              <a:t>DIFFERENZE DI GENERE M/F IN AMBITO SANITARIO:ALCUNI ESEMPI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b="1" dirty="0">
                <a:solidFill>
                  <a:srgbClr val="FF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INFARTO DEL MIOCARDIO: 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a lungo sottostimate nelle F , le malattie cardiovascolari provocano il 43% delle morti nelle F, contro il 33% di quelle maschili .  IMA si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puo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’presentare con sintomi diversi: nel M prevale senso di oppressione, dolore precordiale irradiato agli arti superiori, nella donna questi sintomi si presentano una volta su tre, prevale una sintomatologia </a:t>
            </a:r>
            <a:r>
              <a:rPr lang="it-IT" altLang="it-IT" dirty="0" err="1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simil</a:t>
            </a:r>
            <a:r>
              <a:rPr lang="it-IT" altLang="it-IT" dirty="0">
                <a:solidFill>
                  <a:srgbClr val="00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 dispeptica e astenia.</a:t>
            </a:r>
            <a:endParaRPr lang="it-IT" altLang="it-IT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dirty="0"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-</a:t>
            </a:r>
            <a:r>
              <a:rPr lang="it-IT" altLang="it-IT" b="1" dirty="0">
                <a:solidFill>
                  <a:srgbClr val="FF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OSTEOPOROSI</a:t>
            </a: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: poiché otto volte SU 10 colpisce le F in particolare post menopausa, l’osteoporosi nei M  è poco studiata e nei trial clinici si farmaci sono state reclutate  </a:t>
            </a:r>
            <a:r>
              <a:rPr lang="it-IT" altLang="it-IT" dirty="0" err="1">
                <a:latin typeface="Calibri" panose="020F0502020204030204" pitchFamily="34" charset="0"/>
                <a:sym typeface="Wingdings" panose="05000000000000000000" pitchFamily="2" charset="2"/>
              </a:rPr>
              <a:t>piu’</a:t>
            </a: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 F che M sono </a:t>
            </a:r>
            <a:r>
              <a:rPr lang="it-IT" altLang="it-IT" dirty="0" err="1">
                <a:latin typeface="Calibri" panose="020F0502020204030204" pitchFamily="34" charset="0"/>
                <a:sym typeface="Wingdings" panose="05000000000000000000" pitchFamily="2" charset="2"/>
              </a:rPr>
              <a:t>piu’efficaci</a:t>
            </a: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 nelle F. In Italia 800 M soffrono di osteoporosi e la patologia insorge con 10 anni di ritardo rispetto alla F a seguito di una frattura il tasso di mortalità è </a:t>
            </a:r>
            <a:r>
              <a:rPr lang="it-IT" altLang="it-IT" dirty="0" err="1">
                <a:latin typeface="Calibri" panose="020F0502020204030204" pitchFamily="34" charset="0"/>
                <a:sym typeface="Wingdings" panose="05000000000000000000" pitchFamily="2" charset="2"/>
              </a:rPr>
              <a:t>piu’</a:t>
            </a: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 alto nel M rispetto alla F.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it-IT" altLang="it-IT" dirty="0"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-</a:t>
            </a:r>
            <a:r>
              <a:rPr lang="it-IT" altLang="it-IT" b="1" dirty="0">
                <a:solidFill>
                  <a:srgbClr val="FF0000"/>
                </a:solidFill>
                <a:latin typeface="Calibri" panose="020F0502020204030204" pitchFamily="34" charset="0"/>
                <a:sym typeface="Wingdings" panose="05000000000000000000" pitchFamily="2" charset="2"/>
              </a:rPr>
              <a:t>DEPRESSIONE: </a:t>
            </a: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i dati dimostrano che la depressione è la prima causa di disabilità nella F e la prevalenza F/M è di 2:1 . Per motivi socio-culturali il M tende a mascherare il disagio psichico e ricorre </a:t>
            </a:r>
            <a:r>
              <a:rPr lang="it-IT" altLang="it-IT" dirty="0" err="1">
                <a:latin typeface="Calibri" panose="020F0502020204030204" pitchFamily="34" charset="0"/>
                <a:sym typeface="Wingdings" panose="05000000000000000000" pitchFamily="2" charset="2"/>
              </a:rPr>
              <a:t>piu</a:t>
            </a: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 tardi all’aiuto del medico  e </a:t>
            </a:r>
            <a:r>
              <a:rPr lang="it-IT" altLang="it-IT" dirty="0" err="1">
                <a:latin typeface="Calibri" panose="020F0502020204030204" pitchFamily="34" charset="0"/>
                <a:sym typeface="Wingdings" panose="05000000000000000000" pitchFamily="2" charset="2"/>
              </a:rPr>
              <a:t>deI</a:t>
            </a: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 CPS suicidio è invece </a:t>
            </a:r>
            <a:r>
              <a:rPr lang="it-IT" altLang="it-IT" dirty="0" err="1">
                <a:latin typeface="Calibri" panose="020F0502020204030204" pitchFamily="34" charset="0"/>
                <a:sym typeface="Wingdings" panose="05000000000000000000" pitchFamily="2" charset="2"/>
              </a:rPr>
              <a:t>piu’</a:t>
            </a:r>
            <a:r>
              <a:rPr lang="it-IT" altLang="it-IT" dirty="0">
                <a:latin typeface="Calibri" panose="020F0502020204030204" pitchFamily="34" charset="0"/>
                <a:sym typeface="Wingdings" panose="05000000000000000000" pitchFamily="2" charset="2"/>
              </a:rPr>
              <a:t> frequente nel M. La F manifesta sintomi di astenia, disturbi dell’apatia e del sonno, nel M prevalgono apatia, isolamento sociale, disturbi della memoria.</a:t>
            </a:r>
            <a:endParaRPr lang="it-IT" altLang="it-IT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90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Risultati immagini per medicina di genere">
            <a:extLst>
              <a:ext uri="{FF2B5EF4-FFF2-40B4-BE49-F238E27FC236}">
                <a16:creationId xmlns="" xmlns:a16="http://schemas.microsoft.com/office/drawing/2014/main" id="{E4AAEC85-EF6B-4D67-B588-AD0479964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981" y="887971"/>
            <a:ext cx="2081326" cy="1140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0" name="CasellaDiTesto 2">
            <a:extLst>
              <a:ext uri="{FF2B5EF4-FFF2-40B4-BE49-F238E27FC236}">
                <a16:creationId xmlns="" xmlns:a16="http://schemas.microsoft.com/office/drawing/2014/main" id="{30BA1E2B-0546-41C9-800A-ACAAA9E82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8909" y="924840"/>
            <a:ext cx="8975725" cy="92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it-IT" altLang="it-IT" b="1" dirty="0">
                <a:solidFill>
                  <a:srgbClr val="FF0000"/>
                </a:solidFill>
              </a:rPr>
              <a:t>NELL’INQUADRAMENTO DI GENERE DEI DONATORI DI SANGUE IN ITALIA LA </a:t>
            </a:r>
            <a:r>
              <a:rPr lang="it-IT" altLang="it-IT" b="1" u="sng" dirty="0">
                <a:solidFill>
                  <a:srgbClr val="FF0000"/>
                </a:solidFill>
              </a:rPr>
              <a:t>DIFFERENZA</a:t>
            </a:r>
            <a:r>
              <a:rPr lang="it-IT" altLang="it-IT" b="1" dirty="0">
                <a:solidFill>
                  <a:srgbClr val="FF0000"/>
                </a:solidFill>
              </a:rPr>
              <a:t> PIU’ EVIDENTE SONO  </a:t>
            </a:r>
            <a:r>
              <a:rPr lang="it-IT" altLang="it-IT" b="1" u="sng" dirty="0">
                <a:solidFill>
                  <a:srgbClr val="FF0000"/>
                </a:solidFill>
              </a:rPr>
              <a:t>I NUMERI </a:t>
            </a:r>
          </a:p>
          <a:p>
            <a:pPr algn="ctr"/>
            <a:r>
              <a:rPr lang="it-IT" altLang="it-IT" b="1" dirty="0">
                <a:solidFill>
                  <a:srgbClr val="FF0000"/>
                </a:solidFill>
              </a:rPr>
              <a:t>RAPPORTO NEI PERIODICI DONATRICI/DONATORI </a:t>
            </a:r>
          </a:p>
        </p:txBody>
      </p:sp>
      <p:sp>
        <p:nvSpPr>
          <p:cNvPr id="11" name="CasellaDiTesto 3">
            <a:extLst>
              <a:ext uri="{FF2B5EF4-FFF2-40B4-BE49-F238E27FC236}">
                <a16:creationId xmlns="" xmlns:a16="http://schemas.microsoft.com/office/drawing/2014/main" id="{8935270B-A9C0-4FF1-A717-93C34BF563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0133" y="1982220"/>
            <a:ext cx="5973003" cy="452431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it-IT" altLang="it-IT" sz="2000" dirty="0">
                <a:latin typeface="Calibri" panose="020F0502020204030204" pitchFamily="34" charset="0"/>
              </a:rPr>
              <a:t>-</a:t>
            </a:r>
            <a:r>
              <a:rPr lang="it-IT" altLang="it-IT" sz="2400" b="1" dirty="0">
                <a:latin typeface="Calibri" panose="020F0502020204030204" pitchFamily="34" charset="0"/>
              </a:rPr>
              <a:t>La popolazione di donatori periodici in Italia si caratterizza per un forte sbilanciamento di genere, con una percentuale di donne che supera di poco il 33</a:t>
            </a:r>
            <a:r>
              <a:rPr lang="it-IT" altLang="it-IT" sz="2400" b="1" dirty="0" smtClean="0">
                <a:latin typeface="Calibri" panose="020F0502020204030204" pitchFamily="34" charset="0"/>
              </a:rPr>
              <a:t>%.</a:t>
            </a:r>
            <a:endParaRPr lang="it-IT" altLang="it-IT" sz="2400" b="1" dirty="0">
              <a:latin typeface="Calibri" panose="020F0502020204030204" pitchFamily="34" charset="0"/>
            </a:endParaRPr>
          </a:p>
          <a:p>
            <a:pPr algn="just"/>
            <a:r>
              <a:rPr lang="it-IT" altLang="it-IT" sz="2400" b="1" dirty="0">
                <a:latin typeface="Calibri" panose="020F0502020204030204" pitchFamily="34" charset="0"/>
              </a:rPr>
              <a:t>-Tale peculiarità non si registra in altri paesi Europei con sistema trasfusionale analogo al nostro .</a:t>
            </a:r>
          </a:p>
          <a:p>
            <a:pPr algn="just"/>
            <a:r>
              <a:rPr lang="it-IT" altLang="it-IT" sz="2400" b="1" dirty="0">
                <a:latin typeface="Calibri" panose="020F0502020204030204" pitchFamily="34" charset="0"/>
              </a:rPr>
              <a:t>-I dati dimostrano che, a fronte di una pari percentuale di uomini e donne tra gli aspiranti donatori , la perdita di donatrici è poi molto  evidente nella fascia di età tra i 25 ed i 35 anni</a:t>
            </a:r>
          </a:p>
        </p:txBody>
      </p:sp>
      <p:pic>
        <p:nvPicPr>
          <p:cNvPr id="12" name="Immagine 11" descr="Immagine che contiene testo, scala, dispositivo&#10;&#10;Descrizione generata automaticamente">
            <a:extLst>
              <a:ext uri="{FF2B5EF4-FFF2-40B4-BE49-F238E27FC236}">
                <a16:creationId xmlns="" xmlns:a16="http://schemas.microsoft.com/office/drawing/2014/main" id="{0E653E5A-4EC6-43D3-A41D-0A373ACDD1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764" y="2820922"/>
            <a:ext cx="2152535" cy="157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80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2"/>
          <p:cNvSpPr txBox="1">
            <a:spLocks noChangeArrowheads="1"/>
          </p:cNvSpPr>
          <p:nvPr/>
        </p:nvSpPr>
        <p:spPr bwMode="auto">
          <a:xfrm>
            <a:off x="-114299" y="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4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7272" y="92074"/>
            <a:ext cx="2257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8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9" name="AutoShape 10" descr="Disforia di genere, incremento del 315% degli adolescenti in cerca di  un'altra identità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2" name="Immagine 1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225" y="906045"/>
            <a:ext cx="4251960" cy="4523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6" name="Rettangolo 5"/>
          <p:cNvSpPr/>
          <p:nvPr/>
        </p:nvSpPr>
        <p:spPr>
          <a:xfrm>
            <a:off x="6076950" y="5645150"/>
            <a:ext cx="566774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1100" b="1" i="1" kern="0" dirty="0">
                <a:solidFill>
                  <a:srgbClr val="000000"/>
                </a:solidFill>
              </a:rPr>
              <a:t>Rapporto ISTISAN 24/26 «Sistema trasfusionale italiano </a:t>
            </a:r>
            <a:r>
              <a:rPr lang="it-IT" sz="1100" b="1" i="1" kern="0" dirty="0">
                <a:solidFill>
                  <a:srgbClr val="FF0000"/>
                </a:solidFill>
              </a:rPr>
              <a:t>2023 </a:t>
            </a:r>
            <a:r>
              <a:rPr lang="it-IT" sz="1100" b="1" i="1" kern="0" dirty="0">
                <a:solidFill>
                  <a:srgbClr val="000000"/>
                </a:solidFill>
              </a:rPr>
              <a:t>dati di attività, </a:t>
            </a:r>
            <a:r>
              <a:rPr lang="it-IT" sz="1100" b="1" i="1" kern="0" dirty="0" err="1">
                <a:solidFill>
                  <a:srgbClr val="000000"/>
                </a:solidFill>
              </a:rPr>
              <a:t>emovigilanza</a:t>
            </a:r>
            <a:r>
              <a:rPr lang="it-IT" sz="1100" b="1" i="1" kern="0" dirty="0">
                <a:solidFill>
                  <a:srgbClr val="000000"/>
                </a:solidFill>
              </a:rPr>
              <a:t> e sorveglianza epidemiologica»-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5943601" y="6230562"/>
            <a:ext cx="6096000" cy="3488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64995">
              <a:lnSpc>
                <a:spcPts val="1005"/>
              </a:lnSpc>
              <a:spcAft>
                <a:spcPts val="0"/>
              </a:spcAft>
            </a:pPr>
            <a:r>
              <a:rPr lang="en-US" sz="11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Figure</a:t>
            </a:r>
            <a:r>
              <a:rPr lang="en-US" sz="11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1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A2.</a:t>
            </a:r>
            <a:r>
              <a:rPr lang="en-US" sz="11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1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INDICATOR</a:t>
            </a:r>
            <a:r>
              <a:rPr lang="en-US" sz="11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1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A2:</a:t>
            </a:r>
            <a:r>
              <a:rPr lang="en-US" sz="11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1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M/F</a:t>
            </a:r>
            <a:r>
              <a:rPr lang="en-US" sz="11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1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ratio,</a:t>
            </a:r>
            <a:r>
              <a:rPr lang="en-US" sz="11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1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female</a:t>
            </a:r>
            <a:r>
              <a:rPr lang="en-US" sz="11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1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donors’</a:t>
            </a:r>
            <a:r>
              <a:rPr lang="en-US" sz="1100" b="1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1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percentage</a:t>
            </a:r>
            <a:r>
              <a:rPr lang="en-US" sz="1100" b="1" spc="-5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100" b="1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(2023)</a:t>
            </a:r>
            <a:endParaRPr lang="it-IT" sz="11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5078" y="817666"/>
            <a:ext cx="5148381" cy="4487967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  <p:sp>
        <p:nvSpPr>
          <p:cNvPr id="15" name="Rettangolo 14"/>
          <p:cNvSpPr/>
          <p:nvPr/>
        </p:nvSpPr>
        <p:spPr>
          <a:xfrm>
            <a:off x="460375" y="5336735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it-IT" sz="1200" b="1" i="1" kern="0" dirty="0">
                <a:solidFill>
                  <a:srgbClr val="000000"/>
                </a:solidFill>
              </a:rPr>
              <a:t>Rapporto ISTISAN 22/25 «Sistema trasfusionale italiano </a:t>
            </a:r>
            <a:r>
              <a:rPr lang="it-IT" sz="1200" b="1" i="1" kern="0" dirty="0">
                <a:solidFill>
                  <a:srgbClr val="FF0000"/>
                </a:solidFill>
              </a:rPr>
              <a:t>2021</a:t>
            </a:r>
            <a:r>
              <a:rPr lang="it-IT" sz="1200" b="1" i="1" kern="0" dirty="0">
                <a:solidFill>
                  <a:srgbClr val="000000"/>
                </a:solidFill>
              </a:rPr>
              <a:t> dati di attività, </a:t>
            </a:r>
            <a:r>
              <a:rPr lang="it-IT" sz="1200" b="1" i="1" kern="0" dirty="0" err="1">
                <a:solidFill>
                  <a:srgbClr val="000000"/>
                </a:solidFill>
              </a:rPr>
              <a:t>emovigilanza</a:t>
            </a:r>
            <a:r>
              <a:rPr lang="it-IT" sz="1200" b="1" i="1" kern="0" dirty="0">
                <a:solidFill>
                  <a:srgbClr val="000000"/>
                </a:solidFill>
              </a:rPr>
              <a:t> e sorveglianza epidemiologica»-</a:t>
            </a:r>
          </a:p>
        </p:txBody>
      </p:sp>
      <p:sp>
        <p:nvSpPr>
          <p:cNvPr id="5" name="Rettangolo 4"/>
          <p:cNvSpPr/>
          <p:nvPr/>
        </p:nvSpPr>
        <p:spPr>
          <a:xfrm>
            <a:off x="875773" y="6054107"/>
            <a:ext cx="331372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200" b="1" dirty="0">
                <a:latin typeface="Arial-BoldMT"/>
              </a:rPr>
              <a:t>M/F ratio, </a:t>
            </a:r>
            <a:r>
              <a:rPr lang="it-IT" sz="1200" b="1" dirty="0" err="1">
                <a:latin typeface="Arial-BoldMT"/>
              </a:rPr>
              <a:t>female</a:t>
            </a:r>
            <a:r>
              <a:rPr lang="it-IT" sz="1200" b="1" dirty="0">
                <a:latin typeface="Arial-BoldMT"/>
              </a:rPr>
              <a:t> </a:t>
            </a:r>
            <a:r>
              <a:rPr lang="it-IT" sz="1200" b="1" dirty="0" err="1">
                <a:latin typeface="Arial-BoldMT"/>
              </a:rPr>
              <a:t>donors</a:t>
            </a:r>
            <a:r>
              <a:rPr lang="it-IT" sz="1200" b="1" dirty="0">
                <a:latin typeface="Arial-BoldMT"/>
              </a:rPr>
              <a:t> </a:t>
            </a:r>
            <a:r>
              <a:rPr lang="it-IT" sz="1200" b="1" dirty="0" err="1">
                <a:latin typeface="Arial-BoldMT"/>
              </a:rPr>
              <a:t>percentage</a:t>
            </a:r>
            <a:r>
              <a:rPr lang="it-IT" sz="1200" b="1" dirty="0">
                <a:latin typeface="Arial-BoldMT"/>
              </a:rPr>
              <a:t> (</a:t>
            </a:r>
            <a:r>
              <a:rPr lang="it-IT" sz="1200" b="1" dirty="0" smtClean="0">
                <a:latin typeface="Arial-BoldMT"/>
              </a:rPr>
              <a:t>2021)</a:t>
            </a:r>
            <a:endParaRPr lang="it-IT" sz="1200" dirty="0"/>
          </a:p>
        </p:txBody>
      </p:sp>
      <p:sp>
        <p:nvSpPr>
          <p:cNvPr id="7" name="Freccia a destra 6"/>
          <p:cNvSpPr/>
          <p:nvPr/>
        </p:nvSpPr>
        <p:spPr>
          <a:xfrm>
            <a:off x="1333500" y="3213107"/>
            <a:ext cx="361950" cy="85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Freccia a destra 16"/>
          <p:cNvSpPr/>
          <p:nvPr/>
        </p:nvSpPr>
        <p:spPr>
          <a:xfrm>
            <a:off x="7510577" y="3340706"/>
            <a:ext cx="361950" cy="85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Freccia a destra 17"/>
          <p:cNvSpPr/>
          <p:nvPr/>
        </p:nvSpPr>
        <p:spPr>
          <a:xfrm>
            <a:off x="1323975" y="2258413"/>
            <a:ext cx="361950" cy="85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Freccia a destra 18"/>
          <p:cNvSpPr/>
          <p:nvPr/>
        </p:nvSpPr>
        <p:spPr>
          <a:xfrm>
            <a:off x="7329602" y="2362694"/>
            <a:ext cx="361950" cy="85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Freccia a destra 15"/>
          <p:cNvSpPr/>
          <p:nvPr/>
        </p:nvSpPr>
        <p:spPr>
          <a:xfrm>
            <a:off x="7262927" y="4840217"/>
            <a:ext cx="361950" cy="85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Freccia a destra 19"/>
          <p:cNvSpPr/>
          <p:nvPr/>
        </p:nvSpPr>
        <p:spPr>
          <a:xfrm>
            <a:off x="1228725" y="4747542"/>
            <a:ext cx="361950" cy="85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108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afico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3740308"/>
              </p:ext>
            </p:extLst>
          </p:nvPr>
        </p:nvGraphicFramePr>
        <p:xfrm>
          <a:off x="669607" y="1858364"/>
          <a:ext cx="4486275" cy="1819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Gra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2094243"/>
              </p:ext>
            </p:extLst>
          </p:nvPr>
        </p:nvGraphicFramePr>
        <p:xfrm>
          <a:off x="860107" y="3969077"/>
          <a:ext cx="4295775" cy="1920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ottotitolo 2"/>
          <p:cNvSpPr txBox="1">
            <a:spLocks noChangeArrowheads="1"/>
          </p:cNvSpPr>
          <p:nvPr/>
        </p:nvSpPr>
        <p:spPr bwMode="auto">
          <a:xfrm>
            <a:off x="76200" y="457200"/>
            <a:ext cx="12115800" cy="708025"/>
          </a:xfrm>
          <a:prstGeom prst="rect">
            <a:avLst/>
          </a:prstGeom>
          <a:solidFill>
            <a:srgbClr val="FF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2400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«</a:t>
            </a: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AVIS PER LA SALUTE DELLE DONNE»</a:t>
            </a:r>
          </a:p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it-IT" altLang="it-IT" sz="1600" b="1" i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8 marzo 2025</a:t>
            </a:r>
          </a:p>
        </p:txBody>
      </p:sp>
      <p:pic>
        <p:nvPicPr>
          <p:cNvPr id="7" name="Picture 1" descr="page1image274081774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550" y="1346238"/>
            <a:ext cx="1528543" cy="50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Gra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43957"/>
              </p:ext>
            </p:extLst>
          </p:nvPr>
        </p:nvGraphicFramePr>
        <p:xfrm>
          <a:off x="5903260" y="3906847"/>
          <a:ext cx="4129088" cy="1983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Freccia in giù 8"/>
          <p:cNvSpPr/>
          <p:nvPr/>
        </p:nvSpPr>
        <p:spPr>
          <a:xfrm>
            <a:off x="3170811" y="4415592"/>
            <a:ext cx="247650" cy="20955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6821074" y="1128347"/>
            <a:ext cx="4056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</a:rPr>
              <a:t>DATI ANNO 2024: donatrici/donatori periodici </a:t>
            </a:r>
          </a:p>
        </p:txBody>
      </p:sp>
      <p:graphicFrame>
        <p:nvGraphicFramePr>
          <p:cNvPr id="11" name="Grafico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8849578"/>
              </p:ext>
            </p:extLst>
          </p:nvPr>
        </p:nvGraphicFramePr>
        <p:xfrm>
          <a:off x="5903260" y="1866319"/>
          <a:ext cx="3832698" cy="1811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6400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3209</Words>
  <Application>Microsoft Office PowerPoint</Application>
  <PresentationFormat>Widescreen</PresentationFormat>
  <Paragraphs>318</Paragraphs>
  <Slides>29</Slides>
  <Notes>0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12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43" baseType="lpstr">
      <vt:lpstr>Aharoni</vt:lpstr>
      <vt:lpstr>Arial</vt:lpstr>
      <vt:lpstr>Arial-BoldMT</vt:lpstr>
      <vt:lpstr>Calibri</vt:lpstr>
      <vt:lpstr>Calibri Light</vt:lpstr>
      <vt:lpstr>Cambria</vt:lpstr>
      <vt:lpstr>Comic Sans MS</vt:lpstr>
      <vt:lpstr>Google Sans</vt:lpstr>
      <vt:lpstr>Montserrat</vt:lpstr>
      <vt:lpstr>Symbol</vt:lpstr>
      <vt:lpstr>Times New Roman</vt:lpstr>
      <vt:lpstr>Wingdings</vt:lpstr>
      <vt:lpstr>Tema di Office</vt:lpstr>
      <vt:lpstr>Acrobat Document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Barbara Giussani</dc:creator>
  <cp:lastModifiedBy>Barbara Giussani</cp:lastModifiedBy>
  <cp:revision>125</cp:revision>
  <cp:lastPrinted>2025-03-06T13:52:29Z</cp:lastPrinted>
  <dcterms:created xsi:type="dcterms:W3CDTF">2025-02-25T08:33:18Z</dcterms:created>
  <dcterms:modified xsi:type="dcterms:W3CDTF">2025-03-07T08:24:24Z</dcterms:modified>
</cp:coreProperties>
</file>