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710" r:id="rId5"/>
    <p:sldMasterId id="2147483722" r:id="rId6"/>
  </p:sldMasterIdLst>
  <p:notesMasterIdLst>
    <p:notesMasterId r:id="rId28"/>
  </p:notesMasterIdLst>
  <p:sldIdLst>
    <p:sldId id="297" r:id="rId7"/>
    <p:sldId id="531" r:id="rId8"/>
    <p:sldId id="530" r:id="rId9"/>
    <p:sldId id="540" r:id="rId10"/>
    <p:sldId id="535" r:id="rId11"/>
    <p:sldId id="515" r:id="rId12"/>
    <p:sldId id="590" r:id="rId13"/>
    <p:sldId id="2084" r:id="rId14"/>
    <p:sldId id="264" r:id="rId15"/>
    <p:sldId id="747" r:id="rId16"/>
    <p:sldId id="2085" r:id="rId17"/>
    <p:sldId id="257" r:id="rId18"/>
    <p:sldId id="258" r:id="rId19"/>
    <p:sldId id="259" r:id="rId20"/>
    <p:sldId id="260" r:id="rId21"/>
    <p:sldId id="2086" r:id="rId22"/>
    <p:sldId id="286" r:id="rId23"/>
    <p:sldId id="2082" r:id="rId24"/>
    <p:sldId id="2081" r:id="rId25"/>
    <p:sldId id="287" r:id="rId26"/>
    <p:sldId id="285" r:id="rId2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97"/>
    <p:restoredTop sz="94613"/>
  </p:normalViewPr>
  <p:slideViewPr>
    <p:cSldViewPr snapToGrid="0" snapToObjects="1">
      <p:cViewPr varScale="1">
        <p:scale>
          <a:sx n="51" d="100"/>
          <a:sy n="51" d="100"/>
        </p:scale>
        <p:origin x="95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7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C8471-8CC9-3D45-8256-366959D4A8BF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F94AD-5CD3-0342-9828-A982D59FFD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600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egnaposto immagine diapositiva 1">
            <a:extLst>
              <a:ext uri="{FF2B5EF4-FFF2-40B4-BE49-F238E27FC236}">
                <a16:creationId xmlns:a16="http://schemas.microsoft.com/office/drawing/2014/main" id="{786D8338-158D-5796-7333-0F8DCF2856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Segnaposto note 2">
            <a:extLst>
              <a:ext uri="{FF2B5EF4-FFF2-40B4-BE49-F238E27FC236}">
                <a16:creationId xmlns:a16="http://schemas.microsoft.com/office/drawing/2014/main" id="{B0401568-12F0-AB63-3114-D7A3488275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z="1100"/>
          </a:p>
        </p:txBody>
      </p:sp>
      <p:sp>
        <p:nvSpPr>
          <p:cNvPr id="30724" name="Segnaposto numero diapositiva 3">
            <a:extLst>
              <a:ext uri="{FF2B5EF4-FFF2-40B4-BE49-F238E27FC236}">
                <a16:creationId xmlns:a16="http://schemas.microsoft.com/office/drawing/2014/main" id="{DCFF21D6-5E02-A54E-1E66-566C4ACB0C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53F711A-0321-4525-A224-75A049256B1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immagine diapositiva 1">
            <a:extLst>
              <a:ext uri="{FF2B5EF4-FFF2-40B4-BE49-F238E27FC236}">
                <a16:creationId xmlns:a16="http://schemas.microsoft.com/office/drawing/2014/main" id="{32148B7C-B04A-663C-935A-404B0D37EF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Segnaposto note 2">
            <a:extLst>
              <a:ext uri="{FF2B5EF4-FFF2-40B4-BE49-F238E27FC236}">
                <a16:creationId xmlns:a16="http://schemas.microsoft.com/office/drawing/2014/main" id="{3B4BAFFF-70C0-DB1E-6769-31D4883ACB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z="1100"/>
          </a:p>
        </p:txBody>
      </p:sp>
      <p:sp>
        <p:nvSpPr>
          <p:cNvPr id="28676" name="Segnaposto numero diapositiva 3">
            <a:extLst>
              <a:ext uri="{FF2B5EF4-FFF2-40B4-BE49-F238E27FC236}">
                <a16:creationId xmlns:a16="http://schemas.microsoft.com/office/drawing/2014/main" id="{07764307-DE89-3746-B984-D62D3003EC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D62565E-4897-4295-BEC3-6D2C2998526F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egnaposto immagine diapositiva 1">
            <a:extLst>
              <a:ext uri="{FF2B5EF4-FFF2-40B4-BE49-F238E27FC236}">
                <a16:creationId xmlns:a16="http://schemas.microsoft.com/office/drawing/2014/main" id="{0BBCB0BE-AABB-5E57-DC03-1C522A0F5FA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egnaposto note 2">
            <a:extLst>
              <a:ext uri="{FF2B5EF4-FFF2-40B4-BE49-F238E27FC236}">
                <a16:creationId xmlns:a16="http://schemas.microsoft.com/office/drawing/2014/main" id="{D01C2E96-05AB-4E2A-7A31-4B2201F2E4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z="1100"/>
          </a:p>
        </p:txBody>
      </p:sp>
      <p:sp>
        <p:nvSpPr>
          <p:cNvPr id="43012" name="Segnaposto numero diapositiva 3">
            <a:extLst>
              <a:ext uri="{FF2B5EF4-FFF2-40B4-BE49-F238E27FC236}">
                <a16:creationId xmlns:a16="http://schemas.microsoft.com/office/drawing/2014/main" id="{3367151C-ED68-BF0F-B9D4-B2D6A4B949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2ECE4F-C11B-4B9C-BB2B-95C7112FAC52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egnaposto immagine diapositiva 1">
            <a:extLst>
              <a:ext uri="{FF2B5EF4-FFF2-40B4-BE49-F238E27FC236}">
                <a16:creationId xmlns:a16="http://schemas.microsoft.com/office/drawing/2014/main" id="{ED13BCBD-0749-E0A9-1F54-96D51A6499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Segnaposto note 2">
            <a:extLst>
              <a:ext uri="{FF2B5EF4-FFF2-40B4-BE49-F238E27FC236}">
                <a16:creationId xmlns:a16="http://schemas.microsoft.com/office/drawing/2014/main" id="{0685289A-A1D2-C76A-22E0-94DB8EF3BD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z="1100"/>
          </a:p>
        </p:txBody>
      </p:sp>
      <p:sp>
        <p:nvSpPr>
          <p:cNvPr id="24580" name="Segnaposto numero diapositiva 3">
            <a:extLst>
              <a:ext uri="{FF2B5EF4-FFF2-40B4-BE49-F238E27FC236}">
                <a16:creationId xmlns:a16="http://schemas.microsoft.com/office/drawing/2014/main" id="{C89D20D5-9FCB-4AE2-3074-6EFE37862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6C8572F-275E-4744-8152-B61B3B68D35C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egnaposto immagine diapositiva 1">
            <a:extLst>
              <a:ext uri="{FF2B5EF4-FFF2-40B4-BE49-F238E27FC236}">
                <a16:creationId xmlns:a16="http://schemas.microsoft.com/office/drawing/2014/main" id="{8194238D-3845-2659-334B-6380C935198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Segnaposto note 2">
            <a:extLst>
              <a:ext uri="{FF2B5EF4-FFF2-40B4-BE49-F238E27FC236}">
                <a16:creationId xmlns:a16="http://schemas.microsoft.com/office/drawing/2014/main" id="{F2D02CD5-96CF-D960-9930-16FC71A090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sz="1100"/>
          </a:p>
        </p:txBody>
      </p:sp>
      <p:sp>
        <p:nvSpPr>
          <p:cNvPr id="16388" name="Segnaposto numero diapositiva 3">
            <a:extLst>
              <a:ext uri="{FF2B5EF4-FFF2-40B4-BE49-F238E27FC236}">
                <a16:creationId xmlns:a16="http://schemas.microsoft.com/office/drawing/2014/main" id="{8ABDEA3E-7BB9-782B-7162-6B874277F1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2EC876-CCDC-45B9-8B9C-CE6D278155A6}" type="slidenum">
              <a:rPr kumimoji="0" lang="it-IT" alt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it-IT" alt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6">
            <a:extLst>
              <a:ext uri="{FF2B5EF4-FFF2-40B4-BE49-F238E27FC236}">
                <a16:creationId xmlns:a16="http://schemas.microsoft.com/office/drawing/2014/main" id="{B05ED61C-E34A-1D1D-7D66-4F65AC71ACE7}"/>
              </a:ext>
            </a:extLst>
          </p:cNvPr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E385FB5-64D5-405B-B5F5-72166C45F27D}" type="slidenum">
              <a:rPr kumimoji="0" 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kumimoji="0" lang="it-IT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545164-D217-FF1B-B530-32C10E09AE51}"/>
              </a:ext>
            </a:extLst>
          </p:cNvPr>
          <p:cNvSpPr/>
          <p:nvPr/>
        </p:nvSpPr>
        <p:spPr>
          <a:xfrm>
            <a:off x="3849843" y="0"/>
            <a:ext cx="2945876" cy="49788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83877" tIns="41760" rIns="83877" bIns="41760" anchor="t" anchorCtr="0" compatLnSpc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8C6960C-22BA-4FF7-AD3F-9E9B57491D2F}" type="datetime1">
              <a:rPr kumimoji="0" lang="it-IT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08/03/2025</a:t>
            </a:fld>
            <a:endParaRPr kumimoji="0" lang="it-IT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ABDBD353-7976-7DBA-96E5-62368EB75884}"/>
              </a:ext>
            </a:extLst>
          </p:cNvPr>
          <p:cNvSpPr/>
          <p:nvPr/>
        </p:nvSpPr>
        <p:spPr>
          <a:xfrm>
            <a:off x="3847676" y="9433444"/>
            <a:ext cx="2949479" cy="4957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0" tIns="0" rIns="0" bIns="0" anchor="b" anchorCtr="0" compatLnSpc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7E0474D-7C29-46C4-8B02-BB475AD1A0B3}" type="slidenum">
              <a:rPr kumimoji="0" 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kumimoji="0" 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5D10DB80-CAFB-3582-DDEE-712956BAAA62}"/>
              </a:ext>
            </a:extLst>
          </p:cNvPr>
          <p:cNvSpPr/>
          <p:nvPr/>
        </p:nvSpPr>
        <p:spPr>
          <a:xfrm>
            <a:off x="3847676" y="9433444"/>
            <a:ext cx="2949479" cy="495723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83877" tIns="41760" rIns="83877" bIns="41760" anchor="b" anchorCtr="0" compatLnSpc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6433040-D559-4076-8E2B-647A71712A56}" type="slidenum">
              <a:rPr kumimoji="0" lang="it-IT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Lucida Sans Unicode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19</a:t>
            </a:fld>
            <a:endParaRPr kumimoji="0" lang="it-IT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Lucida Sans Unicode" pitchFamily="2"/>
              <a:cs typeface="Tahoma" pitchFamily="2"/>
            </a:endParaRPr>
          </a:p>
        </p:txBody>
      </p:sp>
      <p:sp>
        <p:nvSpPr>
          <p:cNvPr id="6" name="Slide Image Placeholder 1">
            <a:extLst>
              <a:ext uri="{FF2B5EF4-FFF2-40B4-BE49-F238E27FC236}">
                <a16:creationId xmlns:a16="http://schemas.microsoft.com/office/drawing/2014/main" id="{A57F875D-D0F0-DBE0-A62B-E2AD17ECA58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55650"/>
            <a:ext cx="6615112" cy="3722688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7" name="Notes Placeholder 2">
            <a:extLst>
              <a:ext uri="{FF2B5EF4-FFF2-40B4-BE49-F238E27FC236}">
                <a16:creationId xmlns:a16="http://schemas.microsoft.com/office/drawing/2014/main" id="{5CF9C267-9A14-5578-916A-C476FE7E0CC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79682" y="4716722"/>
            <a:ext cx="5437799" cy="4467959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0516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490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75807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AF9E82-D387-A7C8-048E-F5FD7966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618E4-474C-4E81-9CCE-4E8EDA391AA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DD4743-636F-3200-2368-892B68DB7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8D6CA1-A88A-6DBE-2E36-67FB07281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61AB1-AD9E-488E-8CBA-57648567B40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6149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49E739-FD81-125C-C944-EC64101E7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E8E0-48FC-4641-9FF9-208326A697E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DA85FF-C988-2C1D-905C-20159D0E8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033BCC-E962-B597-40E1-A23222534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D72F7-5E2E-4D8D-BBCE-820340DBFA8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994123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F0B6D9-2356-57CE-9EF9-D1475B4CA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D41D-A4D7-4464-BBFA-47620355A925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3BFDB6-B62D-946F-AF5D-D22D4DFEA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4210EB-225C-5407-53A7-6401F760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BBBA-F62C-47EF-AF2A-572EA371BA2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78947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D765FC23-93FC-755E-BCB7-B1126F07D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4932-68E5-4625-A90E-0C8662EAF983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A63656A1-13C3-EFCC-3D8A-E6CFFCCD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34FD76D-366E-3347-2FFC-92B859A6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073FD-5F33-4B2B-B64F-8812F1AF3F6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21517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64FAE6B-BF8E-311C-B3E0-C7D1B0676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D7B00-D1F6-49AA-AEDD-1B2E7963C22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4160BA7C-D830-DB81-BF8F-14924E03B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C3AC6120-84AF-68DC-7FF4-E3600AE97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3E2EB-31F6-4663-8E08-B8F82A75ED3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40838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0BD5D68D-7573-A11D-5B81-40B67042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4B4F4-8587-4941-8FDE-FD930ED5BCEE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BAF4FF81-B157-6D13-5151-131E04799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DED9DF59-3838-1AEE-1B41-29EC65C83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08A5B-8A50-43E9-A106-3D7A3B3B4C9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556971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1D445E21-8CD8-357A-5290-825491F5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01289-B534-4525-B16B-E1F7424BA721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FC8E5653-7D80-1805-984A-87FBF2E6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D8EB6B01-5049-3905-6E46-AB57C9BA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47172-4439-414B-AD99-5ECDEAE2600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26203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97675AB-BF69-A5D5-0838-7664A64C8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2FF6B-1EA9-48AB-8591-61268BCEAED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022B380A-EF82-B58F-B22F-D86275CC7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C9C7FF3E-F1F7-354F-8ECC-268C662A4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386D0-B8AC-4E56-A6B3-97167609F5F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1356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4022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FF8424B-7A0A-7ECD-B44E-369CCD7B6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C906C-7C79-4890-8998-038B47038C26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C6D5C64F-7E8E-9033-83B9-148FA4EF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DF32F0E-307F-8A7F-3866-B3AA436A5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BB09D-08DB-4D96-A0DB-BCF103F199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21314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9A67DE-CE90-FE77-FFE7-5A66C01F8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A454E-F8CC-4C52-ABA1-DCB96B6AE85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85AF72-967F-072E-CC01-AFBD286C7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7F8602-2A5A-6368-4E7D-9B03D990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7EF8C-06A5-43DB-AFB3-7C8F04BD97B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42098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0ABB7-B3A5-8966-49C6-C0329D276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40D8E-93D5-4A3D-A750-59576473E47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481B1E-4E82-E89A-BE37-202423AD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17F958-6DDD-DEB1-A3E1-C2A6C1D6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95FBD-7D99-4874-8C60-923BCFB086A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2812935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4AF9E82-D387-A7C8-048E-F5FD7966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618E4-474C-4E81-9CCE-4E8EDA391AA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2DD4743-636F-3200-2368-892B68DB7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58D6CA1-A88A-6DBE-2E36-67FB07281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61AB1-AD9E-488E-8CBA-57648567B40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644194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49E739-FD81-125C-C944-EC64101E7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0E8E0-48FC-4641-9FF9-208326A697E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DA85FF-C988-2C1D-905C-20159D0E8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033BCC-E962-B597-40E1-A23222534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3D72F7-5E2E-4D8D-BBCE-820340DBFA8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379243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F0B6D9-2356-57CE-9EF9-D1475B4CA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7D41D-A4D7-4464-BBFA-47620355A925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33BFDB6-B62D-946F-AF5D-D22D4DFEA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4210EB-225C-5407-53A7-6401F760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BBBA-F62C-47EF-AF2A-572EA371BA22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88894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D765FC23-93FC-755E-BCB7-B1126F07D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4932-68E5-4625-A90E-0C8662EAF983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A63656A1-13C3-EFCC-3D8A-E6CFFCCD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34FD76D-366E-3347-2FFC-92B859A65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073FD-5F33-4B2B-B64F-8812F1AF3F6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541978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64FAE6B-BF8E-311C-B3E0-C7D1B0676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D7B00-D1F6-49AA-AEDD-1B2E7963C22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4160BA7C-D830-DB81-BF8F-14924E03B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C3AC6120-84AF-68DC-7FF4-E3600AE97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3E2EB-31F6-4663-8E08-B8F82A75ED3E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05214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0BD5D68D-7573-A11D-5B81-40B670424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4B4F4-8587-4941-8FDE-FD930ED5BCEE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BAF4FF81-B157-6D13-5151-131E04799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DED9DF59-3838-1AEE-1B41-29EC65C83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08A5B-8A50-43E9-A106-3D7A3B3B4C9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209031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1D445E21-8CD8-357A-5290-825491F5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01289-B534-4525-B16B-E1F7424BA721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FC8E5653-7D80-1805-984A-87FBF2E6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D8EB6B01-5049-3905-6E46-AB57C9BA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47172-4439-414B-AD99-5ECDEAE2600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27819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3632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97675AB-BF69-A5D5-0838-7664A64C8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2FF6B-1EA9-48AB-8591-61268BCEAED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022B380A-EF82-B58F-B22F-D86275CC7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C9C7FF3E-F1F7-354F-8ECC-268C662A4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5386D0-B8AC-4E56-A6B3-97167609F5F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854580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FF8424B-7A0A-7ECD-B44E-369CCD7B6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C906C-7C79-4890-8998-038B47038C26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C6D5C64F-7E8E-9033-83B9-148FA4EF1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DF32F0E-307F-8A7F-3866-B3AA436A5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BB09D-08DB-4D96-A0DB-BCF103F199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495199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9A67DE-CE90-FE77-FFE7-5A66C01F8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A454E-F8CC-4C52-ABA1-DCB96B6AE85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85AF72-967F-072E-CC01-AFBD286C7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77F8602-2A5A-6368-4E7D-9B03D9903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7EF8C-06A5-43DB-AFB3-7C8F04BD97B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145399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450ABB7-B3A5-8966-49C6-C0329D276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40D8E-93D5-4A3D-A750-59576473E474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F481B1E-4E82-E89A-BE37-202423ADD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17F958-6DDD-DEB1-A3E1-C2A6C1D65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95FBD-7D99-4874-8C60-923BCFB086A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40267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12506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4209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57763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20405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63498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200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40378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88105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82777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33226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92769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34371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DB66FEA-BE40-1546-1816-6D32B760E169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3644" y="1121876"/>
            <a:ext cx="9144724" cy="2387768"/>
          </a:xfrm>
        </p:spPr>
        <p:txBody>
          <a:bodyPr anchor="b" anchorCtr="1"/>
          <a:lstStyle>
            <a:lvl1pPr algn="ctr">
              <a:defRPr lang="it-IT" sz="5443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2164056-1087-9B39-B4C5-C1709C566BC2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3644" y="3601814"/>
            <a:ext cx="9144724" cy="1656176"/>
          </a:xfrm>
        </p:spPr>
        <p:txBody>
          <a:bodyPr anchorCtr="1"/>
          <a:lstStyle>
            <a:lvl1pPr algn="ctr">
              <a:defRPr sz="2177"/>
            </a:lvl1pPr>
          </a:lstStyle>
          <a:p>
            <a:pPr lvl="0"/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064BA3-7B26-D003-211E-5C2623B298A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6D9B9C-AA2D-D401-AF61-0D96A95EEA9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8680CA-08E2-7656-F119-EFF6D5CD70C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917053-19F5-4809-A8E5-045107EBE29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73788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CAE5EF-14AC-5CD5-93F4-236D804E039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2812FB-1691-38E9-9E29-4529D5E3B422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27595B6-B93C-03E9-80F8-1429304317C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6D7B87-17CC-23DC-A792-AB1AC77A5E6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2CA8D-788D-9C0D-331C-52D65B8483E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75BF08-A11D-44DC-8B76-CED2329FEA3A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78347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EEB4A0-10EE-383A-3589-501381C0144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2383" y="1709456"/>
            <a:ext cx="10515704" cy="2852943"/>
          </a:xfrm>
        </p:spPr>
        <p:txBody>
          <a:bodyPr anchor="b"/>
          <a:lstStyle>
            <a:lvl1pPr>
              <a:defRPr lang="it-IT" sz="5443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EBCB9-CA1F-7ADC-026E-68D5C1D41F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2383" y="4589766"/>
            <a:ext cx="10515704" cy="1499195"/>
          </a:xfrm>
        </p:spPr>
        <p:txBody>
          <a:bodyPr/>
          <a:lstStyle>
            <a:lvl1pPr>
              <a:defRPr sz="2177">
                <a:solidFill>
                  <a:srgbClr val="898989"/>
                </a:solidFill>
              </a:defRPr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ED4D954-D8DD-621C-DB13-AD8852D214C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EB5C74C-0859-85E3-9500-E1F9E352D43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551C4C-7D58-619B-AB97-5D36254AD18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2F186D2-29B7-4D4B-A6B1-D91E538A4EC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54766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932B57-C113-37F0-EDD4-F96E330A61B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C353EA-4654-3FFC-A7B9-8E3A613E17A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09173" y="1604331"/>
            <a:ext cx="5416262" cy="45263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B618E24-1327-CFD1-15B3-F612BAD1743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63689" y="1604331"/>
            <a:ext cx="5417707" cy="45263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E492A39-A869-F4EE-29B7-098A5774C15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862005A-A2A0-C033-4E2F-0CEF5310EB5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2AB7349-AD96-6956-A1DA-092F6760DB1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6161D77-719E-4422-B22F-7A7D5763A9B6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00585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E53840-E450-3FAA-F9EF-7C676F40FB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584" y="365796"/>
            <a:ext cx="10515704" cy="1324936"/>
          </a:xfrm>
        </p:spPr>
        <p:txBody>
          <a:bodyPr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5D64741-CF72-1607-5AFE-6676339D888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583" y="1680654"/>
            <a:ext cx="5158486" cy="823770"/>
          </a:xfrm>
        </p:spPr>
        <p:txBody>
          <a:bodyPr anchor="b"/>
          <a:lstStyle>
            <a:lvl1pPr>
              <a:defRPr sz="2177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54FFDD4-AB79-650A-7AF8-A4D71320300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583" y="2504425"/>
            <a:ext cx="5158486" cy="368534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709354E-0302-EF26-5BA5-83EE3E10096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323" y="1680654"/>
            <a:ext cx="5182964" cy="823770"/>
          </a:xfrm>
        </p:spPr>
        <p:txBody>
          <a:bodyPr anchor="b"/>
          <a:lstStyle>
            <a:lvl1pPr>
              <a:defRPr sz="2177" b="1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DD9321-9F28-5CA2-454F-3789B8290778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323" y="2504425"/>
            <a:ext cx="5182964" cy="368534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532273B-B2DC-138E-0250-CED7958432E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4D8B31E-C9F5-75BF-A57B-B89CC5CF8FD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4117246-A9C2-8671-ECF0-595FE90D247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0A5295-A9EF-4F8C-9079-DAEEF7EAD78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349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457645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6F7D19-4151-C9CD-429C-7C07BBE5971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78D3D83-8831-7846-1D31-2A2A94FEC76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504BD47-91B3-F9A8-6C2F-B890DB07915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B1B0F53-5378-917F-C0F7-023E624059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B13C0B-97B4-4A9F-90EA-2FF254C6CE8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113163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8A56872-236C-57C6-17D7-217EABC407F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CBA6DAE-5709-6E77-3830-89DE75CB6FC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C1F2403-099A-C222-0463-30A0DF4550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F1BBA7-1DF9-470C-9D42-EC4F32DABD0B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414133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C631C5-24EF-B416-9E52-5ECC16C027F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583" y="456530"/>
            <a:ext cx="3932950" cy="1601452"/>
          </a:xfrm>
        </p:spPr>
        <p:txBody>
          <a:bodyPr anchor="b"/>
          <a:lstStyle>
            <a:lvl1pPr>
              <a:defRPr lang="it-IT" sz="2903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DFB8A4-C7A2-4B9E-E664-096BB920DC9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2964" y="987941"/>
            <a:ext cx="6172323" cy="4873472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B6E317-44B4-685D-31AD-9CF26251E953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583" y="2057973"/>
            <a:ext cx="3932950" cy="3810640"/>
          </a:xfrm>
        </p:spPr>
        <p:txBody>
          <a:bodyPr/>
          <a:lstStyle>
            <a:lvl1pPr>
              <a:defRPr sz="1452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37BD57E-7DCB-193E-28E1-335FC0E108B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EA7996C-8D07-8EEA-8F54-E1F5AC34420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B4256A6-98AF-0F3E-B30C-25145F64784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198A0B-0330-4DF9-98D7-3E398C0E6FE8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38054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B4F27BF-08D7-892D-48B5-C8F02DB08F7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583" y="456530"/>
            <a:ext cx="3932950" cy="1601452"/>
          </a:xfrm>
        </p:spPr>
        <p:txBody>
          <a:bodyPr anchor="b"/>
          <a:lstStyle>
            <a:lvl1pPr>
              <a:defRPr lang="it-IT" sz="2903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873CEAD-86A5-41F2-E3D1-C55939EA36E7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2964" y="987941"/>
            <a:ext cx="6172323" cy="4873472"/>
          </a:xfrm>
        </p:spPr>
        <p:txBody>
          <a:bodyPr/>
          <a:lstStyle>
            <a:lvl1pPr>
              <a:defRPr sz="2903"/>
            </a:lvl1pPr>
          </a:lstStyle>
          <a:p>
            <a:pPr lvl="0"/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B9B2ACC-DC84-78F1-B4BB-85560FDA793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583" y="2057973"/>
            <a:ext cx="3932950" cy="3810640"/>
          </a:xfrm>
        </p:spPr>
        <p:txBody>
          <a:bodyPr/>
          <a:lstStyle>
            <a:lvl1pPr>
              <a:defRPr sz="1452"/>
            </a:lvl1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7FBB7D4-11BD-DD70-AE90-12153950F56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7955AA0-CF45-0D76-FD9A-1170497DAFD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93924F2-5144-75E6-A341-8280D122428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3B230D7-153B-4D1E-83F5-70218BB3DC0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09232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A7B123-EB53-1957-578B-F8A4B8582EB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52CDB59-311E-CF34-A8B3-78D4E935685D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A420764-D44A-4637-DD26-B0B9DE78458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2C269D6-80FE-F41E-A528-295C8703685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5FC688-F210-B1B3-EE93-F5697B7E9FF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034FB1E-5723-466B-B85B-855FECF8EAE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80236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CEF97D6-4376-1B1E-F5A0-90794A2C115F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839416" y="273627"/>
            <a:ext cx="2741980" cy="5857091"/>
          </a:xfrm>
        </p:spPr>
        <p:txBody>
          <a:bodyPr vert="eaVert"/>
          <a:lstStyle>
            <a:lvl1pPr>
              <a:defRPr lang="it-IT"/>
            </a:lvl1pPr>
          </a:lstStyle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5B66464-5F46-83D9-53CF-05EAEE8A8509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609172" y="273627"/>
            <a:ext cx="8091999" cy="5857091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0947933-2BDB-DD18-B58E-F3D6C1F8841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65DA20-940A-B7E4-EF3A-A452B27C8C6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8F33BA-CC8A-81C0-046C-75A81E527C8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29CFE1-08A6-4141-BE5B-6530CC2593E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64433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91A77-1A2C-4468-B9B6-59092C7103C5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DDD4A-A841-4CC2-AF11-ACC6B3AD4FD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077400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E821C-A446-484B-95DB-8E2166045360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6F752-CFCB-4E7A-9598-76DBAA83475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32167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A82A4-732C-4D6B-AD13-F416D7AA6656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2EE08-3EBA-43A1-9151-F427EB8E235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161791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7020B-B44A-43B0-B7A6-C72C92FD8166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19C1F-03FE-4AE9-A479-AFFFE9C2AAC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97560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94376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55506-1493-4208-87C1-1139B2AD8CBD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2A0AD-55DB-42CB-8721-71C13A44B8F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244022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FEC78-2F56-48FB-AB2E-F3466BF47E00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3702B-2C81-48C2-9E49-7BEBA7E668C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390624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7CB5D-BCD5-4DFF-9E9E-72E24B6F599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16924-BF6C-431A-B312-5B4C070E0B8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3488430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ED0FF-008F-44FC-AD9D-FBBAB1B5E069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908BE-5FC1-40CF-BA29-BA352A9C3AB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8892731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F1716-E4B8-429D-993B-F80ADCB52663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E50C7-5D7E-4886-8EB2-E392838E00B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7732061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72565-895E-4D89-A32C-A52909964372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F6D86-2566-44F8-B082-EA260FA4B77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4781642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D2C62-435C-4CFF-9C0C-1D3DBE1138F0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A668B-EABC-4450-BAB3-841F00B1BDB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92688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24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696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016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A83DD-4EC7-1C41-B692-6F344DBE8639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4B7A7-2953-4C4C-BCF9-76D3E8EE07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4154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B8E92261-6C42-3638-7BDF-358D71D70E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A1EAE3D3-74C7-58AF-C3E9-7551B3295E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4356AB-44FB-4780-0F2F-071CDA17A7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9FA5A-8FDA-40F2-8B6E-6A277DB23D8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4446AD-E928-9032-9FEE-E2E538F62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4B86C2-3A9C-0646-2EF4-7B63556B6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8FFA40E-56B7-4963-BCF8-718C1963DC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3612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B8E92261-6C42-3638-7BDF-358D71D70E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A1EAE3D3-74C7-58AF-C3E9-7551B3295E6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4356AB-44FB-4780-0F2F-071CDA17A7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99FA5A-8FDA-40F2-8B6E-6A277DB23D8F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64446AD-E928-9032-9FEE-E2E538F62D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4B86C2-3A9C-0646-2EF4-7B63556B64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8FFA40E-56B7-4963-BCF8-718C1963DC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9186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A8E0-A2E7-4E8A-AC57-849FBDCB6C04}" type="datetimeFigureOut">
              <a:rPr lang="it-IT" smtClean="0"/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CE12F-186D-4094-8A29-923E2550854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635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68C633-91C0-99EF-6FB6-C2F8C8533CB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323" y="6356334"/>
            <a:ext cx="2742917" cy="3647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829544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2177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95CBAB-AA64-BD46-D418-748778AC86C1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47" y="6356334"/>
            <a:ext cx="4114545" cy="3647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829544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2177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C1C03-3DA6-DA2E-1AF6-3508C406B48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522" y="6356334"/>
            <a:ext cx="2742917" cy="36479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1">
            <a:noAutofit/>
          </a:bodyPr>
          <a:lstStyle>
            <a:lvl1pPr marL="0" marR="0" lvl="0" indent="0" algn="l" defTabSz="829544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805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FAA55C3-78F3-4961-9576-8F93BAB13C3E}" type="slidenum">
              <a:t>‹N›</a:t>
            </a:fld>
            <a:endParaRPr lang="it-IT"/>
          </a:p>
        </p:txBody>
      </p:sp>
      <p:sp>
        <p:nvSpPr>
          <p:cNvPr id="5" name="Segnaposto titolo 4">
            <a:extLst>
              <a:ext uri="{FF2B5EF4-FFF2-40B4-BE49-F238E27FC236}">
                <a16:creationId xmlns:a16="http://schemas.microsoft.com/office/drawing/2014/main" id="{01D87DAE-0B7F-B3F0-DD45-BF5A389691A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395" y="273354"/>
            <a:ext cx="10972331" cy="11446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E8C7F2E8-7415-D846-47A4-ADD32E4625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395" y="1604513"/>
            <a:ext cx="10972331" cy="45258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89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marL="0" marR="0" lvl="0" indent="0" algn="l" defTabSz="829544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1633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Arial" pitchFamily="2"/>
        </a:defRPr>
      </a:lvl1pPr>
    </p:titleStyle>
    <p:bodyStyle>
      <a:lvl1pPr marL="0" marR="0" lvl="0" indent="0" algn="l" defTabSz="829544" rtl="0" fontAlgn="auto" hangingPunct="1">
        <a:lnSpc>
          <a:spcPct val="90000"/>
        </a:lnSpc>
        <a:spcBef>
          <a:spcPts val="0"/>
        </a:spcBef>
        <a:spcAft>
          <a:spcPts val="1284"/>
        </a:spcAft>
        <a:buNone/>
        <a:tabLst/>
        <a:defRPr lang="it-IT" sz="2803" b="0" i="0" u="none" strike="noStrike" kern="1200" cap="none" spc="0" baseline="0">
          <a:solidFill>
            <a:srgbClr val="000000"/>
          </a:solidFill>
          <a:uFillTx/>
          <a:latin typeface="Calibri" pitchFamily="18"/>
          <a:ea typeface="Microsoft YaHei" pitchFamily="2"/>
          <a:cs typeface="Arial" pitchFamily="2"/>
        </a:defRPr>
      </a:lvl1pPr>
      <a:lvl2pPr marL="622158" marR="0" lvl="1" indent="-207386" algn="l" defTabSz="829544" rtl="0" fontAlgn="auto" hangingPunct="1">
        <a:lnSpc>
          <a:spcPct val="90000"/>
        </a:lnSpc>
        <a:spcBef>
          <a:spcPts val="454"/>
        </a:spcBef>
        <a:spcAft>
          <a:spcPts val="0"/>
        </a:spcAft>
        <a:buSzPct val="100000"/>
        <a:buFont typeface="Arial" pitchFamily="34"/>
        <a:buChar char="•"/>
        <a:tabLst/>
        <a:defRPr lang="it-IT" sz="2177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036930" marR="0" lvl="2" indent="-207386" algn="l" defTabSz="829544" rtl="0" fontAlgn="auto" hangingPunct="1">
        <a:lnSpc>
          <a:spcPct val="90000"/>
        </a:lnSpc>
        <a:spcBef>
          <a:spcPts val="454"/>
        </a:spcBef>
        <a:spcAft>
          <a:spcPts val="0"/>
        </a:spcAft>
        <a:buSzPct val="100000"/>
        <a:buFont typeface="Arial" pitchFamily="34"/>
        <a:buChar char="•"/>
        <a:tabLst/>
        <a:defRPr lang="it-IT" sz="1814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451701" marR="0" lvl="3" indent="-207386" algn="l" defTabSz="829544" rtl="0" fontAlgn="auto" hangingPunct="1">
        <a:lnSpc>
          <a:spcPct val="90000"/>
        </a:lnSpc>
        <a:spcBef>
          <a:spcPts val="454"/>
        </a:spcBef>
        <a:spcAft>
          <a:spcPts val="0"/>
        </a:spcAft>
        <a:buSzPct val="100000"/>
        <a:buFont typeface="Arial" pitchFamily="34"/>
        <a:buChar char="•"/>
        <a:tabLst/>
        <a:defRPr lang="it-IT" sz="1633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1866473" marR="0" lvl="4" indent="-207386" algn="l" defTabSz="829544" rtl="0" fontAlgn="auto" hangingPunct="1">
        <a:lnSpc>
          <a:spcPct val="90000"/>
        </a:lnSpc>
        <a:spcBef>
          <a:spcPts val="454"/>
        </a:spcBef>
        <a:spcAft>
          <a:spcPts val="0"/>
        </a:spcAft>
        <a:buSzPct val="100000"/>
        <a:buFont typeface="Arial" pitchFamily="34"/>
        <a:buChar char="•"/>
        <a:tabLst/>
        <a:defRPr lang="it-IT" sz="1633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281245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6017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789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561" indent="-207386" algn="l" defTabSz="829544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608591-39C1-419E-BE69-FB1323F325BE}" type="datetimeFigureOut">
              <a:rPr lang="it-IT"/>
              <a:pPr>
                <a:defRPr/>
              </a:pPr>
              <a:t>08/03/2025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FE251441-A5C5-4FBF-83ED-C4776A30331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6976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>
            <a:extLst>
              <a:ext uri="{FF2B5EF4-FFF2-40B4-BE49-F238E27FC236}">
                <a16:creationId xmlns:a16="http://schemas.microsoft.com/office/drawing/2014/main" id="{85330879-75C4-8323-9DE6-95A967B25336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00150" y="2709863"/>
            <a:ext cx="10296525" cy="1439862"/>
          </a:xfrm>
        </p:spPr>
        <p:txBody>
          <a:bodyPr lIns="36000" tIns="36000" rIns="36000" bIns="36000" anchor="t"/>
          <a:lstStyle/>
          <a:p>
            <a:pPr eaLnBrk="1" hangingPunct="1"/>
            <a:r>
              <a:rPr lang="it-IT" altLang="it-IT" sz="4800" b="1" dirty="0">
                <a:solidFill>
                  <a:srgbClr val="FF0000"/>
                </a:solidFill>
                <a:cs typeface="Calibri" panose="020F0502020204030204" pitchFamily="34" charset="0"/>
              </a:rPr>
              <a:t>La salute della donna: </a:t>
            </a:r>
            <a:br>
              <a:rPr lang="it-IT" altLang="it-IT" sz="4800" b="1" dirty="0">
                <a:solidFill>
                  <a:srgbClr val="FF0000"/>
                </a:solidFill>
                <a:cs typeface="Calibri" panose="020F0502020204030204" pitchFamily="34" charset="0"/>
              </a:rPr>
            </a:br>
            <a:r>
              <a:rPr lang="it-IT" altLang="it-IT" sz="4800" b="1" dirty="0">
                <a:solidFill>
                  <a:srgbClr val="FF0000"/>
                </a:solidFill>
                <a:cs typeface="Calibri" panose="020F0502020204030204" pitchFamily="34" charset="0"/>
              </a:rPr>
              <a:t>dall’anemia alle coagulopatie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9FD1B20-5B37-4E4E-982A-71012860F5B8}"/>
              </a:ext>
            </a:extLst>
          </p:cNvPr>
          <p:cNvSpPr/>
          <p:nvPr/>
        </p:nvSpPr>
        <p:spPr>
          <a:xfrm>
            <a:off x="1919288" y="5157788"/>
            <a:ext cx="8137525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Prof. Anna Falanga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Bergamo</a:t>
            </a:r>
          </a:p>
        </p:txBody>
      </p:sp>
      <p:sp>
        <p:nvSpPr>
          <p:cNvPr id="12292" name="CasellaDiTesto 2">
            <a:extLst>
              <a:ext uri="{FF2B5EF4-FFF2-40B4-BE49-F238E27FC236}">
                <a16:creationId xmlns:a16="http://schemas.microsoft.com/office/drawing/2014/main" id="{A0261447-4A2C-B9C3-EA5E-E925F4983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256" y="188913"/>
            <a:ext cx="11260898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Kanit-Medium"/>
                <a:ea typeface="+mn-ea"/>
                <a:cs typeface="Arial" panose="020B0604020202020204" pitchFamily="34" charset="0"/>
              </a:rPr>
              <a:t>AVIS REGIONE LOMBARDIA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2800" dirty="0"/>
              <a:t>«AVIS per la salute delle donne – Partecipazione, donazione e prevenzione»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it-IT" alt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-Thin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altLang="it-IT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ontserrat-Bold"/>
                <a:ea typeface="+mn-ea"/>
                <a:cs typeface="Arial" panose="020B0604020202020204" pitchFamily="34" charset="0"/>
              </a:rPr>
              <a:t>MILANO, 8 MARZO 2025</a:t>
            </a:r>
            <a:endParaRPr kumimoji="0" lang="it-IT" altLang="it-IT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-Thin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9FCF86A-7302-4294-81DF-78FEB1973D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204388"/>
            <a:ext cx="4104456" cy="5392964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58091228-83E6-47B4-92C2-63C9DB5E3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1419035"/>
            <a:ext cx="4032447" cy="4963669"/>
          </a:xfrm>
          <a:prstGeom prst="rect">
            <a:avLst/>
          </a:prstGeom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DB607A63-EB1F-4202-83F3-C9FD99AC61FC}"/>
              </a:ext>
            </a:extLst>
          </p:cNvPr>
          <p:cNvSpPr txBox="1">
            <a:spLocks noChangeArrowheads="1"/>
          </p:cNvSpPr>
          <p:nvPr/>
        </p:nvSpPr>
        <p:spPr>
          <a:xfrm>
            <a:off x="839416" y="260648"/>
            <a:ext cx="10585176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Donatori alla prima donazione e periodici DMTE BG (2023)</a:t>
            </a: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809EE2A2-85CE-4EB9-8DDC-78AF91362B0C}"/>
              </a:ext>
            </a:extLst>
          </p:cNvPr>
          <p:cNvSpPr/>
          <p:nvPr/>
        </p:nvSpPr>
        <p:spPr>
          <a:xfrm>
            <a:off x="5735960" y="2996952"/>
            <a:ext cx="792088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0085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572BA02-6D5D-12EF-80F2-4C19C4938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solidFill>
                  <a:srgbClr val="C00000"/>
                </a:solidFill>
              </a:rPr>
              <a:t>Una causa comune di perdite ematiche nelle donne sono le menorragie o le metrorragie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9D3839-0124-ED11-6941-8D9343E49732}"/>
              </a:ext>
            </a:extLst>
          </p:cNvPr>
          <p:cNvSpPr txBox="1"/>
          <p:nvPr/>
        </p:nvSpPr>
        <p:spPr>
          <a:xfrm>
            <a:off x="776614" y="2016690"/>
            <a:ext cx="10805786" cy="45704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it-IT" sz="2400" dirty="0"/>
              <a:t>Un sanguinamento uterino anomalo può manifestarsi come eccessivo sanguinamento mestruale (</a:t>
            </a:r>
            <a:r>
              <a:rPr lang="it-IT" sz="2400" dirty="0" err="1"/>
              <a:t>menorrhagia</a:t>
            </a:r>
            <a:r>
              <a:rPr lang="it-IT" sz="2400" dirty="0"/>
              <a:t>) o un sanguinamento inter-mestruale (metrorragia).  </a:t>
            </a:r>
            <a:endParaRPr lang="en-US" sz="2400" dirty="0"/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Un </a:t>
            </a:r>
            <a:r>
              <a:rPr lang="en-US" sz="2400" dirty="0" err="1"/>
              <a:t>sanguinamento</a:t>
            </a:r>
            <a:r>
              <a:rPr lang="en-US" sz="2400" dirty="0"/>
              <a:t> </a:t>
            </a:r>
            <a:r>
              <a:rPr lang="en-US" sz="2400" dirty="0" err="1"/>
              <a:t>uterino</a:t>
            </a:r>
            <a:r>
              <a:rPr lang="en-US" sz="2400" dirty="0"/>
              <a:t> </a:t>
            </a:r>
            <a:r>
              <a:rPr lang="en-US" sz="2400" dirty="0" err="1"/>
              <a:t>eccessivo</a:t>
            </a:r>
            <a:r>
              <a:rPr lang="en-US" sz="2400" dirty="0"/>
              <a:t> in </a:t>
            </a:r>
            <a:r>
              <a:rPr lang="en-US" sz="2400" dirty="0" err="1"/>
              <a:t>una</a:t>
            </a:r>
            <a:r>
              <a:rPr lang="en-US" sz="2400" dirty="0"/>
              <a:t> donna in </a:t>
            </a:r>
            <a:r>
              <a:rPr lang="en-US" sz="2400" dirty="0" err="1"/>
              <a:t>età</a:t>
            </a:r>
            <a:r>
              <a:rPr lang="en-US" sz="2400" dirty="0"/>
              <a:t> fertile </a:t>
            </a:r>
            <a:r>
              <a:rPr lang="en-US" sz="2400" b="1" dirty="0" err="1"/>
              <a:t>può</a:t>
            </a:r>
            <a:r>
              <a:rPr lang="en-US" sz="2400" b="1" dirty="0"/>
              <a:t> </a:t>
            </a:r>
            <a:r>
              <a:rPr lang="en-US" sz="2400" b="1" dirty="0" err="1"/>
              <a:t>essere</a:t>
            </a:r>
            <a:r>
              <a:rPr lang="en-US" sz="2400" b="1" dirty="0"/>
              <a:t> un </a:t>
            </a:r>
            <a:r>
              <a:rPr lang="en-US" sz="2400" b="1" dirty="0" err="1"/>
              <a:t>indicatore</a:t>
            </a:r>
            <a:r>
              <a:rPr lang="en-US" sz="2400" b="1" dirty="0"/>
              <a:t> </a:t>
            </a:r>
            <a:r>
              <a:rPr lang="en-US" sz="2400" b="1" dirty="0" err="1"/>
              <a:t>cruciale</a:t>
            </a:r>
            <a:r>
              <a:rPr lang="en-US" sz="2400" b="1" dirty="0"/>
              <a:t> di </a:t>
            </a:r>
            <a:r>
              <a:rPr lang="en-US" sz="2400" b="1" dirty="0" err="1"/>
              <a:t>una</a:t>
            </a:r>
            <a:r>
              <a:rPr lang="en-US" sz="2400" b="1" dirty="0"/>
              <a:t> </a:t>
            </a:r>
            <a:r>
              <a:rPr lang="en-US" sz="2400" b="1" dirty="0" err="1"/>
              <a:t>malattia</a:t>
            </a:r>
            <a:r>
              <a:rPr lang="en-US" sz="2400" b="1" dirty="0"/>
              <a:t> </a:t>
            </a:r>
            <a:r>
              <a:rPr lang="en-US" sz="2400" b="1" dirty="0" err="1"/>
              <a:t>emorragica</a:t>
            </a:r>
            <a:r>
              <a:rPr lang="en-US" sz="2400" b="1" dirty="0"/>
              <a:t> </a:t>
            </a:r>
            <a:r>
              <a:rPr lang="en-US" sz="2400" b="1" dirty="0" err="1"/>
              <a:t>nascosta</a:t>
            </a:r>
            <a:r>
              <a:rPr lang="en-US" sz="2400" dirty="0"/>
              <a:t>.</a:t>
            </a:r>
            <a:endParaRPr lang="it-IT" sz="2400" dirty="0"/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E’, quindi, importante porre il </a:t>
            </a:r>
            <a:r>
              <a:rPr lang="it-IT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sospetto diagnostico</a:t>
            </a: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in caso</a:t>
            </a:r>
            <a:r>
              <a:rPr lang="it-IT" sz="24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menorragia</a:t>
            </a: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it-IT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indipendentemente dall’età </a:t>
            </a: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 insorgenza. </a:t>
            </a:r>
            <a:endParaRPr lang="it-IT" sz="24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3000"/>
              </a:spcAft>
              <a:buFont typeface="Wingdings" panose="05000000000000000000" pitchFamily="2" charset="2"/>
              <a:buChar char="Ø"/>
            </a:pP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 due patologie più comunemente rilevate sono la </a:t>
            </a:r>
            <a:r>
              <a:rPr lang="it-IT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malattia di von </a:t>
            </a:r>
            <a:r>
              <a:rPr lang="it-IT" sz="24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Willebrand</a:t>
            </a: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e le </a:t>
            </a:r>
            <a:r>
              <a:rPr lang="it-IT" sz="2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piastrinopatie</a:t>
            </a:r>
            <a:r>
              <a:rPr lang="it-IT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1582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solidFill>
                  <a:srgbClr val="C00000"/>
                </a:solidFill>
                <a:latin typeface="+mn-lt"/>
              </a:rPr>
              <a:t>Definizione di menorragia</a:t>
            </a: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it-IT" dirty="0"/>
              <a:t>Perdita di più di 80 ml di sangue con flusso mestruale (studio di popolazione)</a:t>
            </a:r>
          </a:p>
          <a:p>
            <a:pPr>
              <a:spcAft>
                <a:spcPts val="1800"/>
              </a:spcAft>
            </a:pPr>
            <a:r>
              <a:rPr lang="it-IT" dirty="0"/>
              <a:t>Sanguinamento mestruale eccessivo, che condiziona negativamente la qualità di vita della donna (NICE </a:t>
            </a:r>
            <a:r>
              <a:rPr lang="it-IT" dirty="0" err="1"/>
              <a:t>Guideline</a:t>
            </a:r>
            <a:r>
              <a:rPr lang="it-IT" dirty="0"/>
              <a:t> 88)</a:t>
            </a:r>
          </a:p>
        </p:txBody>
      </p:sp>
    </p:spTree>
    <p:extLst>
      <p:ext uri="{BB962C8B-B14F-4D97-AF65-F5344CB8AC3E}">
        <p14:creationId xmlns:p14="http://schemas.microsoft.com/office/powerpoint/2010/main" val="780705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+mn-lt"/>
              </a:rPr>
              <a:t>Pictorial Blood Loss Assessment Chart (PBAC)</a:t>
            </a:r>
          </a:p>
        </p:txBody>
      </p:sp>
      <p:pic>
        <p:nvPicPr>
          <p:cNvPr id="7" name="Segnaposto contenut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53740" y="2539172"/>
            <a:ext cx="7031237" cy="2718439"/>
          </a:xfrm>
        </p:spPr>
      </p:pic>
      <p:sp>
        <p:nvSpPr>
          <p:cNvPr id="4" name="CasellaDiTesto 3"/>
          <p:cNvSpPr txBox="1"/>
          <p:nvPr/>
        </p:nvSpPr>
        <p:spPr>
          <a:xfrm>
            <a:off x="291856" y="2091192"/>
            <a:ext cx="4530898" cy="363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285750" indent="-22860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Si </a:t>
            </a:r>
            <a:r>
              <a:rPr lang="en-US" sz="2000" dirty="0" err="1"/>
              <a:t>tratta</a:t>
            </a:r>
            <a:r>
              <a:rPr lang="en-US" sz="2000" dirty="0"/>
              <a:t> di un utile </a:t>
            </a:r>
            <a:r>
              <a:rPr lang="en-US" sz="2000" dirty="0" err="1"/>
              <a:t>strumento</a:t>
            </a:r>
            <a:r>
              <a:rPr lang="en-US" sz="2000" dirty="0"/>
              <a:t> per </a:t>
            </a:r>
            <a:r>
              <a:rPr lang="en-US" sz="2000" dirty="0" err="1"/>
              <a:t>registrare</a:t>
            </a:r>
            <a:r>
              <a:rPr lang="en-US" sz="2000" dirty="0"/>
              <a:t> </a:t>
            </a:r>
            <a:r>
              <a:rPr lang="en-US" sz="2000" dirty="0" err="1"/>
              <a:t>l’entità</a:t>
            </a:r>
            <a:r>
              <a:rPr lang="en-US" sz="2000" dirty="0"/>
              <a:t> del </a:t>
            </a:r>
            <a:r>
              <a:rPr lang="en-US" sz="2000" dirty="0" err="1"/>
              <a:t>flusso</a:t>
            </a:r>
            <a:r>
              <a:rPr lang="en-US" sz="2000" dirty="0"/>
              <a:t> </a:t>
            </a:r>
            <a:r>
              <a:rPr lang="en-US" sz="2000" dirty="0" err="1"/>
              <a:t>mestruale</a:t>
            </a:r>
            <a:r>
              <a:rPr lang="en-US" sz="2000" dirty="0"/>
              <a:t>.</a:t>
            </a:r>
          </a:p>
          <a:p>
            <a:pPr marL="285750" indent="-22860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Un </a:t>
            </a:r>
            <a:r>
              <a:rPr lang="en-US" sz="2000" dirty="0" err="1"/>
              <a:t>punteggio</a:t>
            </a:r>
            <a:r>
              <a:rPr lang="en-US" sz="2000" dirty="0"/>
              <a:t> </a:t>
            </a:r>
            <a:r>
              <a:rPr lang="en-US" sz="2000" dirty="0" err="1"/>
              <a:t>superiore</a:t>
            </a:r>
            <a:r>
              <a:rPr lang="en-US" sz="2000" dirty="0"/>
              <a:t> a 100 </a:t>
            </a:r>
            <a:r>
              <a:rPr lang="en-US" sz="2000" dirty="0" err="1"/>
              <a:t>identifica</a:t>
            </a:r>
            <a:r>
              <a:rPr lang="en-US" sz="2000" dirty="0"/>
              <a:t> la </a:t>
            </a:r>
            <a:r>
              <a:rPr lang="en-US" sz="2000" dirty="0" err="1"/>
              <a:t>menorragia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Raccomandato</a:t>
            </a:r>
            <a:r>
              <a:rPr lang="en-US" sz="2000" dirty="0"/>
              <a:t> da ISTH per </a:t>
            </a:r>
            <a:r>
              <a:rPr lang="en-US" sz="2000" dirty="0" err="1"/>
              <a:t>ottenere</a:t>
            </a:r>
            <a:r>
              <a:rPr lang="en-US" sz="2000" dirty="0"/>
              <a:t> </a:t>
            </a:r>
            <a:r>
              <a:rPr lang="en-US" sz="2000" dirty="0" err="1"/>
              <a:t>uno</a:t>
            </a:r>
            <a:r>
              <a:rPr lang="en-US" sz="2000" dirty="0"/>
              <a:t> score di </a:t>
            </a:r>
            <a:r>
              <a:rPr lang="en-US" sz="2000" dirty="0" err="1"/>
              <a:t>severità</a:t>
            </a:r>
            <a:r>
              <a:rPr lang="en-US" sz="2000" dirty="0"/>
              <a:t> del </a:t>
            </a:r>
            <a:r>
              <a:rPr lang="en-US" sz="2000" dirty="0" err="1"/>
              <a:t>sanguinamento</a:t>
            </a:r>
            <a:endParaRPr lang="en-US" sz="2000" dirty="0"/>
          </a:p>
          <a:p>
            <a:pPr marL="285750" indent="-228600">
              <a:lnSpc>
                <a:spcPct val="9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Utile per la </a:t>
            </a:r>
            <a:r>
              <a:rPr lang="en-US" sz="2000" dirty="0" err="1"/>
              <a:t>diagnosi</a:t>
            </a:r>
            <a:r>
              <a:rPr lang="en-US" sz="2000" dirty="0"/>
              <a:t> e per </a:t>
            </a:r>
            <a:r>
              <a:rPr lang="en-US" sz="2000" dirty="0" err="1"/>
              <a:t>monitorare</a:t>
            </a:r>
            <a:r>
              <a:rPr lang="en-US" sz="2000" dirty="0"/>
              <a:t> </a:t>
            </a:r>
            <a:r>
              <a:rPr lang="en-US" sz="2000" dirty="0" err="1"/>
              <a:t>nel</a:t>
            </a:r>
            <a:r>
              <a:rPr lang="en-US" sz="2000" dirty="0"/>
              <a:t> tempo </a:t>
            </a:r>
            <a:r>
              <a:rPr lang="en-US" sz="2000" dirty="0" err="1"/>
              <a:t>l’efficacia</a:t>
            </a:r>
            <a:r>
              <a:rPr lang="en-US" sz="2000" dirty="0"/>
              <a:t> di </a:t>
            </a:r>
            <a:r>
              <a:rPr lang="en-US" sz="2000" dirty="0" err="1"/>
              <a:t>eventuale</a:t>
            </a:r>
            <a:r>
              <a:rPr lang="en-US" sz="2000" dirty="0"/>
              <a:t> </a:t>
            </a:r>
            <a:r>
              <a:rPr lang="en-US" sz="2000" dirty="0" err="1"/>
              <a:t>terapia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0374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4634" y="365125"/>
            <a:ext cx="11353800" cy="1325563"/>
          </a:xfrm>
        </p:spPr>
        <p:txBody>
          <a:bodyPr>
            <a:normAutofit/>
          </a:bodyPr>
          <a:lstStyle/>
          <a:p>
            <a:r>
              <a:rPr lang="it-IT" sz="4000" b="1" dirty="0">
                <a:solidFill>
                  <a:srgbClr val="C00000"/>
                </a:solidFill>
                <a:latin typeface="+mn-lt"/>
              </a:rPr>
              <a:t>Menorragia e malattie emorragiche congenite (MEC)</a:t>
            </a:r>
          </a:p>
        </p:txBody>
      </p:sp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838200" y="2033440"/>
            <a:ext cx="10349753" cy="417946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Utilizzando il PBAC, la menorragia è risultata prevalente nel:</a:t>
            </a:r>
          </a:p>
          <a:p>
            <a:r>
              <a:rPr lang="it-IT" dirty="0"/>
              <a:t>71-74% malattia di von </a:t>
            </a:r>
            <a:r>
              <a:rPr lang="it-IT" dirty="0" err="1"/>
              <a:t>Willebrand</a:t>
            </a:r>
            <a:endParaRPr lang="it-IT" dirty="0"/>
          </a:p>
          <a:p>
            <a:r>
              <a:rPr lang="it-IT" dirty="0"/>
              <a:t>53-57% portatrici di emofilia A e B</a:t>
            </a:r>
          </a:p>
          <a:p>
            <a:pPr>
              <a:spcAft>
                <a:spcPts val="3000"/>
              </a:spcAft>
            </a:pPr>
            <a:r>
              <a:rPr lang="it-IT" dirty="0"/>
              <a:t>52% donne con altri difetti rari della coagulazione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it-IT" dirty="0"/>
              <a:t>Anche utilizzando altri criteri per la diagnosi di menorragia (</a:t>
            </a:r>
            <a:r>
              <a:rPr lang="it-IT" sz="2400" i="1" dirty="0"/>
              <a:t>sanguinamento per oltre 7 giorni, necessità di doppio dispositivo tampone/assorbente, presenza di coaguli con flusso mestruale</a:t>
            </a:r>
            <a:r>
              <a:rPr lang="it-IT" dirty="0"/>
              <a:t>) si conferma che queste perdite eccessive sono </a:t>
            </a:r>
            <a:r>
              <a:rPr lang="it-IT" b="1" dirty="0"/>
              <a:t>più comuni nelle donne con MEC </a:t>
            </a:r>
            <a:r>
              <a:rPr lang="it-IT" dirty="0"/>
              <a:t>rispetto alla popolazione generale.</a:t>
            </a:r>
          </a:p>
        </p:txBody>
      </p:sp>
    </p:spTree>
    <p:extLst>
      <p:ext uri="{BB962C8B-B14F-4D97-AF65-F5344CB8AC3E}">
        <p14:creationId xmlns:p14="http://schemas.microsoft.com/office/powerpoint/2010/main" val="2136632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1325028" y="2068852"/>
            <a:ext cx="10004611" cy="4444681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it-IT" dirty="0"/>
              <a:t>Il menarca può rappresentare il primo episodio emorragico significativo e diventare una situazione acuta, che talora richiede ospedalizzazione e terapia trasfusionale importante</a:t>
            </a:r>
          </a:p>
          <a:p>
            <a:pPr>
              <a:spcAft>
                <a:spcPts val="1800"/>
              </a:spcAft>
            </a:pPr>
            <a:r>
              <a:rPr lang="it-IT" dirty="0"/>
              <a:t>La menorragia è causa frequente di sideropenia e anemia </a:t>
            </a:r>
            <a:r>
              <a:rPr lang="it-IT" dirty="0" err="1"/>
              <a:t>sideropenica</a:t>
            </a:r>
            <a:endParaRPr lang="it-IT" dirty="0"/>
          </a:p>
          <a:p>
            <a:pPr>
              <a:spcAft>
                <a:spcPts val="1800"/>
              </a:spcAft>
            </a:pPr>
            <a:r>
              <a:rPr lang="it-IT" dirty="0"/>
              <a:t>L’adolescenza e la peri-menopausa sono associate ad aumentato numero di cicli anovulatori e un più alto rischio di sanguinamento uterino anomalo</a:t>
            </a:r>
          </a:p>
        </p:txBody>
      </p:sp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1494262" y="573970"/>
            <a:ext cx="10267677" cy="857250"/>
          </a:xfrm>
        </p:spPr>
        <p:txBody>
          <a:bodyPr>
            <a:normAutofit fontScale="90000"/>
          </a:bodyPr>
          <a:lstStyle/>
          <a:p>
            <a:r>
              <a:rPr lang="it-IT" b="1" dirty="0">
                <a:solidFill>
                  <a:srgbClr val="C00000"/>
                </a:solidFill>
                <a:latin typeface="+mn-lt"/>
              </a:rPr>
              <a:t>Impatto della menorragia nelle donne con Malattie Emorragiche Congenite (MEC)</a:t>
            </a:r>
          </a:p>
        </p:txBody>
      </p:sp>
    </p:spTree>
    <p:extLst>
      <p:ext uri="{BB962C8B-B14F-4D97-AF65-F5344CB8AC3E}">
        <p14:creationId xmlns:p14="http://schemas.microsoft.com/office/powerpoint/2010/main" val="13386942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3DA830-0A05-510D-C16A-0D6FF05ED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it-IT" dirty="0">
                <a:solidFill>
                  <a:srgbClr val="C00000"/>
                </a:solidFill>
                <a:latin typeface="+mn-lt"/>
              </a:rPr>
              <a:t>Menorragia e altre manifestazioni emorragiche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A3D8F0-821C-0BD6-E088-D4BB4F857040}"/>
              </a:ext>
            </a:extLst>
          </p:cNvPr>
          <p:cNvSpPr txBox="1"/>
          <p:nvPr/>
        </p:nvSpPr>
        <p:spPr>
          <a:xfrm>
            <a:off x="838200" y="1763689"/>
            <a:ext cx="105156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Oltre alla menorragia, indagando più accuratamente la storia della donna, possono venire riportati </a:t>
            </a:r>
            <a:r>
              <a:rPr lang="it-IT" sz="2800" b="1" dirty="0"/>
              <a:t>altri sintomi emorragici</a:t>
            </a:r>
            <a:r>
              <a:rPr lang="it-IT" sz="2800" dirty="0"/>
              <a:t>, per esempio </a:t>
            </a:r>
            <a:r>
              <a:rPr lang="it-IT" sz="2800" b="1" dirty="0"/>
              <a:t>l’epistassi</a:t>
            </a:r>
            <a:r>
              <a:rPr lang="it-IT" sz="2800" dirty="0"/>
              <a:t>, i </a:t>
            </a:r>
            <a:r>
              <a:rPr lang="it-IT" sz="2800" b="1" dirty="0"/>
              <a:t>sanguinamenti post-chirurgici anomali</a:t>
            </a:r>
            <a:r>
              <a:rPr lang="it-IT" sz="2800" dirty="0"/>
              <a:t>, </a:t>
            </a:r>
            <a:r>
              <a:rPr lang="it-IT" sz="2800" b="1" dirty="0"/>
              <a:t>emorragia post-partum</a:t>
            </a:r>
            <a:r>
              <a:rPr lang="it-IT" sz="2800" dirty="0"/>
              <a:t>. </a:t>
            </a:r>
          </a:p>
          <a:p>
            <a:pPr marL="457200" indent="-457200">
              <a:spcBef>
                <a:spcPts val="600"/>
              </a:spcBef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800" dirty="0"/>
              <a:t>E’ utile indagare la storia di manifestazioni emorragiche anche all’interno della famiglia.</a:t>
            </a:r>
          </a:p>
        </p:txBody>
      </p:sp>
    </p:spTree>
    <p:extLst>
      <p:ext uri="{BB962C8B-B14F-4D97-AF65-F5344CB8AC3E}">
        <p14:creationId xmlns:p14="http://schemas.microsoft.com/office/powerpoint/2010/main" val="1039712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1318" cy="1325563"/>
          </a:xfrm>
        </p:spPr>
        <p:txBody>
          <a:bodyPr/>
          <a:lstStyle/>
          <a:p>
            <a:r>
              <a:rPr lang="it-IT" dirty="0" err="1">
                <a:solidFill>
                  <a:srgbClr val="C00000"/>
                </a:solidFill>
                <a:latin typeface="+mn-lt"/>
              </a:rPr>
              <a:t>Bleeding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 </a:t>
            </a:r>
            <a:r>
              <a:rPr lang="it-IT" dirty="0" err="1">
                <a:solidFill>
                  <a:srgbClr val="C00000"/>
                </a:solidFill>
                <a:latin typeface="+mn-lt"/>
              </a:rPr>
              <a:t>Assessment</a:t>
            </a:r>
            <a:r>
              <a:rPr lang="it-IT" dirty="0">
                <a:solidFill>
                  <a:srgbClr val="C00000"/>
                </a:solidFill>
                <a:latin typeface="+mn-lt"/>
              </a:rPr>
              <a:t> Tool (BAT)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3000"/>
              </a:spcAft>
            </a:pPr>
            <a:r>
              <a:rPr lang="it-IT" dirty="0"/>
              <a:t>Se il sospetto di MEC è forte, è suggerito l’utilizzo di questionari strutturati per la raccolta delle informazioni cliniche relative alle manifestazioni emorragiche (</a:t>
            </a:r>
            <a:r>
              <a:rPr lang="it-IT" dirty="0" err="1"/>
              <a:t>Bleeding</a:t>
            </a:r>
            <a:r>
              <a:rPr lang="it-IT" dirty="0"/>
              <a:t> </a:t>
            </a:r>
            <a:r>
              <a:rPr lang="it-IT" dirty="0" err="1"/>
              <a:t>Assessment</a:t>
            </a:r>
            <a:r>
              <a:rPr lang="it-IT" dirty="0"/>
              <a:t> Tool o BAT). </a:t>
            </a:r>
          </a:p>
          <a:p>
            <a:pPr>
              <a:spcAft>
                <a:spcPts val="3000"/>
              </a:spcAft>
            </a:pPr>
            <a:r>
              <a:rPr lang="it-IT" dirty="0"/>
              <a:t>Il più diffuso ed utilizzato è quello proposto dalla Società Internazionale di Trombosi ed Emostasi (ISTH-BAT). </a:t>
            </a:r>
          </a:p>
          <a:p>
            <a:pPr>
              <a:spcAft>
                <a:spcPts val="3000"/>
              </a:spcAft>
            </a:pPr>
            <a:r>
              <a:rPr lang="it-IT" dirty="0"/>
              <a:t>Questo strumento permette di assegnare dei punteggi alle varie manifestazioni emorragiche in base alla loro gravità.</a:t>
            </a:r>
          </a:p>
          <a:p>
            <a:pPr>
              <a:spcAft>
                <a:spcPts val="3000"/>
              </a:spcAft>
            </a:pPr>
            <a:endParaRPr lang="it-IT" dirty="0"/>
          </a:p>
          <a:p>
            <a:pPr marL="0" indent="0">
              <a:spcAft>
                <a:spcPts val="3000"/>
              </a:spcAft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34373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0605D6-60FA-FEDE-C23A-71A96E87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81" y="193204"/>
            <a:ext cx="12016635" cy="620988"/>
          </a:xfrm>
        </p:spPr>
        <p:txBody>
          <a:bodyPr/>
          <a:lstStyle/>
          <a:p>
            <a:r>
              <a:rPr lang="it-IT" sz="36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it-IT" sz="36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 donne con menorragia considerate a rischio di MEC</a:t>
            </a:r>
            <a:endParaRPr lang="it-IT" sz="6000" dirty="0">
              <a:solidFill>
                <a:srgbClr val="C0000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B1B804B-BBC3-9EF7-DB01-455C8C72B232}"/>
              </a:ext>
            </a:extLst>
          </p:cNvPr>
          <p:cNvSpPr txBox="1"/>
          <p:nvPr/>
        </p:nvSpPr>
        <p:spPr>
          <a:xfrm>
            <a:off x="629432" y="1421866"/>
            <a:ext cx="11145034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Inizialmente, è atteso che venga effettuato un prelievo almeno per emocromo e valutazione del bilancio del ferro ematico. 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I test di routine della coagulazione (PT, </a:t>
            </a:r>
            <a:r>
              <a:rPr lang="it-IT" sz="2400" dirty="0" err="1"/>
              <a:t>aPTT</a:t>
            </a:r>
            <a:r>
              <a:rPr lang="it-IT" sz="2400" dirty="0"/>
              <a:t>, TT e fibrinogeno funzionale sec. </a:t>
            </a:r>
            <a:r>
              <a:rPr lang="it-IT" sz="2400" dirty="0" err="1"/>
              <a:t>Clauss</a:t>
            </a:r>
            <a:r>
              <a:rPr lang="it-IT" sz="2400" dirty="0"/>
              <a:t>) possono essere effettuati, ma NON devono essere utilizzati per escludere la presenza di una MEC.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Si ricorda che le due malattie emorragiche più frequentemente associate a menorragia (</a:t>
            </a:r>
            <a:r>
              <a:rPr lang="it-IT" sz="2400" b="1" dirty="0"/>
              <a:t>la malattia di von </a:t>
            </a:r>
            <a:r>
              <a:rPr lang="it-IT" sz="2400" b="1" dirty="0" err="1"/>
              <a:t>Willebrand</a:t>
            </a:r>
            <a:r>
              <a:rPr lang="it-IT" sz="2400" b="1" dirty="0"/>
              <a:t> e i disordini piastrinici</a:t>
            </a:r>
            <a:r>
              <a:rPr lang="it-IT" sz="2400" dirty="0"/>
              <a:t>) </a:t>
            </a:r>
            <a:r>
              <a:rPr lang="it-IT" sz="2400" b="1" dirty="0"/>
              <a:t>non possono essere identificate con i comuni test di screening della coagulazione</a:t>
            </a:r>
            <a:r>
              <a:rPr lang="it-IT" sz="2400" dirty="0"/>
              <a:t>. </a:t>
            </a:r>
          </a:p>
          <a:p>
            <a:pPr marL="342900" indent="-342900">
              <a:spcAft>
                <a:spcPts val="3000"/>
              </a:spcAft>
              <a:buFont typeface="Arial" panose="020B0604020202020204" pitchFamily="34" charset="0"/>
              <a:buChar char="•"/>
            </a:pPr>
            <a:r>
              <a:rPr lang="it-IT" sz="2400" dirty="0"/>
              <a:t>Uno studio più completo della coagulazione e della funzionalità  piastrinica deve essere fatto presso un centro specialistico delle malattie dell’emostasi. </a:t>
            </a:r>
          </a:p>
        </p:txBody>
      </p:sp>
    </p:spTree>
    <p:extLst>
      <p:ext uri="{BB962C8B-B14F-4D97-AF65-F5344CB8AC3E}">
        <p14:creationId xmlns:p14="http://schemas.microsoft.com/office/powerpoint/2010/main" val="35181171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59498-1E3A-8A8C-4053-316B46ECCB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22199" y="-33413"/>
            <a:ext cx="10972008" cy="1526090"/>
          </a:xfrm>
        </p:spPr>
        <p:txBody>
          <a:bodyPr vert="horz" wrap="square" lIns="81648" tIns="40819" rIns="81648" bIns="40819" anchor="t" anchorCtr="1" compatLnSpc="1">
            <a:noAutofit/>
          </a:bodyPr>
          <a:lstStyle/>
          <a:p>
            <a:pPr lvl="0" algn="ctr"/>
            <a:r>
              <a:rPr lang="en-US" sz="4844" b="1">
                <a:solidFill>
                  <a:srgbClr val="3399FF"/>
                </a:solidFill>
              </a:rPr>
              <a:t>CONCLUSIONI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969A5-9071-E8F5-33F9-8397CFC67A2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5330" y="1018125"/>
            <a:ext cx="11349142" cy="5504887"/>
          </a:xfrm>
        </p:spPr>
        <p:txBody>
          <a:bodyPr vert="horz" wrap="square" lIns="81648" tIns="40819" rIns="81648" bIns="40819" anchor="ctr" anchorCtr="0" compatLnSpc="1">
            <a:noAutofit/>
          </a:bodyPr>
          <a:lstStyle/>
          <a:p>
            <a:pPr>
              <a:lnSpc>
                <a:spcPct val="150000"/>
              </a:lnSpc>
              <a:spcBef>
                <a:spcPts val="544"/>
              </a:spcBef>
              <a:buSzPct val="45000"/>
              <a:buFont typeface="Wingdings"/>
              <a:buChar char="Ø"/>
            </a:pPr>
            <a:r>
              <a:rPr lang="en-US" sz="1996" dirty="0"/>
              <a:t>La </a:t>
            </a:r>
            <a:r>
              <a:rPr lang="en-US" sz="1996" dirty="0" err="1"/>
              <a:t>carenza</a:t>
            </a:r>
            <a:r>
              <a:rPr lang="en-US" sz="1996" dirty="0"/>
              <a:t> </a:t>
            </a:r>
            <a:r>
              <a:rPr lang="en-US" sz="1996" dirty="0" err="1"/>
              <a:t>marziale</a:t>
            </a:r>
            <a:r>
              <a:rPr lang="en-US" sz="1996" dirty="0"/>
              <a:t> è </a:t>
            </a:r>
            <a:r>
              <a:rPr lang="en-US" sz="1996" dirty="0" err="1"/>
              <a:t>una</a:t>
            </a:r>
            <a:r>
              <a:rPr lang="en-US" sz="1996" dirty="0"/>
              <a:t> </a:t>
            </a:r>
            <a:r>
              <a:rPr lang="en-US" sz="1996" dirty="0" err="1"/>
              <a:t>patologia</a:t>
            </a:r>
            <a:r>
              <a:rPr lang="en-US" sz="1996" dirty="0"/>
              <a:t> </a:t>
            </a:r>
            <a:r>
              <a:rPr lang="en-US" sz="1996" dirty="0" err="1"/>
              <a:t>frequente</a:t>
            </a:r>
            <a:r>
              <a:rPr lang="en-US" sz="1996" dirty="0"/>
              <a:t> </a:t>
            </a:r>
            <a:r>
              <a:rPr lang="en-US" sz="1996" dirty="0" err="1"/>
              <a:t>anche</a:t>
            </a:r>
            <a:r>
              <a:rPr lang="en-US" sz="1996" dirty="0"/>
              <a:t> </a:t>
            </a:r>
            <a:r>
              <a:rPr lang="en-US" sz="1996" dirty="0" err="1"/>
              <a:t>nei</a:t>
            </a:r>
            <a:r>
              <a:rPr lang="en-US" sz="1996" dirty="0"/>
              <a:t> </a:t>
            </a:r>
            <a:r>
              <a:rPr lang="en-US" sz="1996" dirty="0" err="1"/>
              <a:t>Paesi</a:t>
            </a:r>
            <a:r>
              <a:rPr lang="en-US" sz="1996" dirty="0"/>
              <a:t> </a:t>
            </a:r>
            <a:r>
              <a:rPr lang="en-US" sz="1996" dirty="0" err="1"/>
              <a:t>altamente</a:t>
            </a:r>
            <a:r>
              <a:rPr lang="en-US" sz="1996" dirty="0"/>
              <a:t> </a:t>
            </a:r>
            <a:r>
              <a:rPr lang="en-US" sz="1996" dirty="0" err="1"/>
              <a:t>sviluppati</a:t>
            </a:r>
            <a:r>
              <a:rPr lang="en-US" sz="1996" dirty="0"/>
              <a:t> e le cause </a:t>
            </a:r>
            <a:r>
              <a:rPr lang="en-US" sz="1996" dirty="0" err="1"/>
              <a:t>etiologiche</a:t>
            </a:r>
            <a:r>
              <a:rPr lang="en-US" sz="1996" dirty="0"/>
              <a:t> </a:t>
            </a:r>
            <a:r>
              <a:rPr lang="en-US" sz="1996" dirty="0" err="1"/>
              <a:t>quando</a:t>
            </a:r>
            <a:r>
              <a:rPr lang="en-US" sz="1996" dirty="0"/>
              <a:t> possible </a:t>
            </a:r>
            <a:r>
              <a:rPr lang="en-US" sz="1996" dirty="0" err="1"/>
              <a:t>devono</a:t>
            </a:r>
            <a:r>
              <a:rPr lang="en-US" sz="1996" dirty="0"/>
              <a:t> </a:t>
            </a:r>
            <a:r>
              <a:rPr lang="en-US" sz="1996" dirty="0" err="1"/>
              <a:t>essere</a:t>
            </a:r>
            <a:r>
              <a:rPr lang="en-US" sz="1996" dirty="0"/>
              <a:t> sempre indagate</a:t>
            </a:r>
          </a:p>
          <a:p>
            <a:pPr>
              <a:lnSpc>
                <a:spcPct val="150000"/>
              </a:lnSpc>
              <a:spcBef>
                <a:spcPts val="544"/>
              </a:spcBef>
              <a:buSzPct val="45000"/>
              <a:buFont typeface="Wingdings"/>
              <a:buChar char="Ø"/>
            </a:pPr>
            <a:r>
              <a:rPr lang="en-US" sz="1996" dirty="0"/>
              <a:t>La </a:t>
            </a:r>
            <a:r>
              <a:rPr lang="en-US" sz="1996" dirty="0" err="1"/>
              <a:t>carenza</a:t>
            </a:r>
            <a:r>
              <a:rPr lang="en-US" sz="1996" dirty="0"/>
              <a:t> </a:t>
            </a:r>
            <a:r>
              <a:rPr lang="en-US" sz="1996" dirty="0" err="1"/>
              <a:t>marziale</a:t>
            </a:r>
            <a:r>
              <a:rPr lang="en-US" sz="1996" dirty="0"/>
              <a:t> è la </a:t>
            </a:r>
            <a:r>
              <a:rPr lang="en-US" sz="1996" dirty="0" err="1"/>
              <a:t>principale</a:t>
            </a:r>
            <a:r>
              <a:rPr lang="en-US" sz="1996" dirty="0"/>
              <a:t> causa di anemia (con </a:t>
            </a:r>
            <a:r>
              <a:rPr lang="en-US" sz="1996" dirty="0" err="1"/>
              <a:t>una</a:t>
            </a:r>
            <a:r>
              <a:rPr lang="en-US" sz="1996" dirty="0"/>
              <a:t> </a:t>
            </a:r>
            <a:r>
              <a:rPr lang="en-US" sz="1996" dirty="0" err="1"/>
              <a:t>serie</a:t>
            </a:r>
            <a:r>
              <a:rPr lang="en-US" sz="1996" dirty="0"/>
              <a:t> di </a:t>
            </a:r>
            <a:r>
              <a:rPr lang="en-US" sz="1996" dirty="0" err="1"/>
              <a:t>conseguenze</a:t>
            </a:r>
            <a:r>
              <a:rPr lang="en-US" sz="1996" dirty="0"/>
              <a:t> </a:t>
            </a:r>
            <a:r>
              <a:rPr lang="en-US" sz="1996" dirty="0" err="1"/>
              <a:t>cliniche</a:t>
            </a:r>
            <a:r>
              <a:rPr lang="en-US" sz="1996" dirty="0"/>
              <a:t>).</a:t>
            </a:r>
          </a:p>
          <a:p>
            <a:pPr>
              <a:lnSpc>
                <a:spcPct val="150000"/>
              </a:lnSpc>
              <a:spcBef>
                <a:spcPts val="544"/>
              </a:spcBef>
              <a:buSzPct val="45000"/>
              <a:buFont typeface="Wingdings"/>
              <a:buChar char="Ø"/>
            </a:pPr>
            <a:r>
              <a:rPr lang="en-US" sz="1996" dirty="0" err="1"/>
              <a:t>Alcune</a:t>
            </a:r>
            <a:r>
              <a:rPr lang="en-US" sz="1996" dirty="0"/>
              <a:t> </a:t>
            </a:r>
            <a:r>
              <a:rPr lang="en-US" sz="1996" dirty="0" err="1"/>
              <a:t>fasce</a:t>
            </a:r>
            <a:r>
              <a:rPr lang="en-US" sz="1996" dirty="0"/>
              <a:t> di </a:t>
            </a:r>
            <a:r>
              <a:rPr lang="en-US" sz="1996" dirty="0" err="1"/>
              <a:t>popolazione</a:t>
            </a:r>
            <a:r>
              <a:rPr lang="en-US" sz="1996" dirty="0"/>
              <a:t> </a:t>
            </a:r>
            <a:r>
              <a:rPr lang="en-US" sz="1996" dirty="0" err="1"/>
              <a:t>sono</a:t>
            </a:r>
            <a:r>
              <a:rPr lang="en-US" sz="1996" dirty="0"/>
              <a:t> a </a:t>
            </a:r>
            <a:r>
              <a:rPr lang="en-US" sz="1996" dirty="0" err="1"/>
              <a:t>rischio</a:t>
            </a:r>
            <a:r>
              <a:rPr lang="en-US" sz="1996" dirty="0"/>
              <a:t> </a:t>
            </a:r>
            <a:r>
              <a:rPr lang="en-US" sz="1996" dirty="0" err="1"/>
              <a:t>particolarmente</a:t>
            </a:r>
            <a:r>
              <a:rPr lang="en-US" sz="1996" dirty="0"/>
              <a:t> </a:t>
            </a:r>
            <a:r>
              <a:rPr lang="en-US" sz="1996" dirty="0" err="1"/>
              <a:t>elevato</a:t>
            </a:r>
            <a:r>
              <a:rPr lang="en-US" sz="1996" dirty="0"/>
              <a:t> di </a:t>
            </a:r>
            <a:r>
              <a:rPr lang="en-US" sz="1996" dirty="0" err="1"/>
              <a:t>sviluppare</a:t>
            </a:r>
            <a:r>
              <a:rPr lang="en-US" sz="1996" dirty="0"/>
              <a:t> </a:t>
            </a:r>
            <a:r>
              <a:rPr lang="en-US" sz="1996" dirty="0" err="1"/>
              <a:t>carenza</a:t>
            </a:r>
            <a:r>
              <a:rPr lang="en-US" sz="1996" dirty="0"/>
              <a:t> </a:t>
            </a:r>
            <a:r>
              <a:rPr lang="en-US" sz="1996" dirty="0" err="1"/>
              <a:t>marziale</a:t>
            </a:r>
            <a:r>
              <a:rPr lang="en-US" sz="1996" dirty="0"/>
              <a:t> </a:t>
            </a:r>
            <a:r>
              <a:rPr lang="en-US" sz="1996" dirty="0" err="1"/>
              <a:t>associata</a:t>
            </a:r>
            <a:r>
              <a:rPr lang="en-US" sz="1996" dirty="0"/>
              <a:t> o </a:t>
            </a:r>
            <a:r>
              <a:rPr lang="en-US" sz="1996" dirty="0" err="1"/>
              <a:t>meno</a:t>
            </a:r>
            <a:r>
              <a:rPr lang="en-US" sz="1996" dirty="0"/>
              <a:t> ad anemia:</a:t>
            </a:r>
            <a:r>
              <a:rPr lang="en-US" sz="1996" b="1" dirty="0"/>
              <a:t> </a:t>
            </a:r>
            <a:r>
              <a:rPr lang="en-US" sz="1996" b="1" dirty="0" err="1"/>
              <a:t>tra</a:t>
            </a:r>
            <a:r>
              <a:rPr lang="en-US" sz="1996" b="1" dirty="0"/>
              <a:t> di </a:t>
            </a:r>
            <a:r>
              <a:rPr lang="en-US" sz="1996" b="1" dirty="0" err="1"/>
              <a:t>esse</a:t>
            </a:r>
            <a:r>
              <a:rPr lang="en-US" sz="1996" b="1" dirty="0"/>
              <a:t> vi </a:t>
            </a:r>
            <a:r>
              <a:rPr lang="en-US" sz="1996" b="1" dirty="0" err="1"/>
              <a:t>sono</a:t>
            </a:r>
            <a:r>
              <a:rPr lang="en-US" sz="1996" b="1" dirty="0"/>
              <a:t> le </a:t>
            </a:r>
            <a:r>
              <a:rPr lang="en-US" sz="1996" b="1" dirty="0" err="1"/>
              <a:t>donne</a:t>
            </a:r>
            <a:r>
              <a:rPr lang="en-US" sz="1996" b="1" dirty="0"/>
              <a:t> in </a:t>
            </a:r>
            <a:r>
              <a:rPr lang="en-US" sz="1996" b="1" dirty="0" err="1"/>
              <a:t>età</a:t>
            </a:r>
            <a:r>
              <a:rPr lang="en-US" sz="1996" b="1" dirty="0"/>
              <a:t> fertile</a:t>
            </a:r>
          </a:p>
          <a:p>
            <a:pPr>
              <a:lnSpc>
                <a:spcPct val="150000"/>
              </a:lnSpc>
              <a:spcBef>
                <a:spcPts val="544"/>
              </a:spcBef>
              <a:buSzPct val="45000"/>
              <a:buFont typeface="Wingdings"/>
              <a:buChar char="Ø"/>
            </a:pPr>
            <a:r>
              <a:rPr lang="en-US" sz="1996" dirty="0"/>
              <a:t>La </a:t>
            </a:r>
            <a:r>
              <a:rPr lang="en-US" sz="1996" dirty="0" err="1"/>
              <a:t>terapia</a:t>
            </a:r>
            <a:r>
              <a:rPr lang="en-US" sz="1996" dirty="0"/>
              <a:t> </a:t>
            </a:r>
            <a:r>
              <a:rPr lang="en-US" sz="1996" dirty="0" err="1"/>
              <a:t>della</a:t>
            </a:r>
            <a:r>
              <a:rPr lang="en-US" sz="1996" dirty="0"/>
              <a:t> </a:t>
            </a:r>
            <a:r>
              <a:rPr lang="en-US" sz="1996" dirty="0" err="1"/>
              <a:t>carenza</a:t>
            </a:r>
            <a:r>
              <a:rPr lang="en-US" sz="1996" dirty="0"/>
              <a:t> </a:t>
            </a:r>
            <a:r>
              <a:rPr lang="en-US" sz="1996" dirty="0" err="1"/>
              <a:t>marziale</a:t>
            </a:r>
            <a:r>
              <a:rPr lang="en-US" sz="1996" dirty="0"/>
              <a:t> </a:t>
            </a:r>
            <a:r>
              <a:rPr lang="en-US" sz="1996" dirty="0" err="1"/>
              <a:t>oggi</a:t>
            </a:r>
            <a:r>
              <a:rPr lang="en-US" sz="1996" dirty="0"/>
              <a:t> </a:t>
            </a:r>
            <a:r>
              <a:rPr lang="en-US" sz="1996" dirty="0" err="1"/>
              <a:t>si</a:t>
            </a:r>
            <a:r>
              <a:rPr lang="en-US" sz="1996" dirty="0"/>
              <a:t> </a:t>
            </a:r>
            <a:r>
              <a:rPr lang="en-US" sz="1996" dirty="0" err="1"/>
              <a:t>basa</a:t>
            </a:r>
            <a:r>
              <a:rPr lang="en-US" sz="1996" dirty="0"/>
              <a:t> </a:t>
            </a:r>
            <a:r>
              <a:rPr lang="en-US" sz="1996" dirty="0" err="1"/>
              <a:t>sulla</a:t>
            </a:r>
            <a:r>
              <a:rPr lang="en-US" sz="1996" dirty="0"/>
              <a:t> </a:t>
            </a:r>
            <a:r>
              <a:rPr lang="en-US" sz="1996" dirty="0" err="1"/>
              <a:t>somministrazione</a:t>
            </a:r>
            <a:r>
              <a:rPr lang="en-US" sz="1996" dirty="0"/>
              <a:t> di </a:t>
            </a:r>
            <a:r>
              <a:rPr lang="en-US" sz="1996" dirty="0" err="1"/>
              <a:t>farmaci</a:t>
            </a:r>
            <a:r>
              <a:rPr lang="en-US" sz="1996" dirty="0"/>
              <a:t> per </a:t>
            </a:r>
            <a:r>
              <a:rPr lang="en-US" sz="1996" dirty="0" err="1"/>
              <a:t>os</a:t>
            </a:r>
            <a:r>
              <a:rPr lang="en-US" sz="1996" dirty="0"/>
              <a:t> e per via </a:t>
            </a:r>
            <a:r>
              <a:rPr lang="en-US" sz="1996" dirty="0" err="1"/>
              <a:t>endovenosa</a:t>
            </a:r>
            <a:r>
              <a:rPr lang="en-US" sz="1996" dirty="0"/>
              <a:t> di </a:t>
            </a:r>
            <a:r>
              <a:rPr lang="en-US" sz="1996" dirty="0" err="1"/>
              <a:t>elevata</a:t>
            </a:r>
            <a:r>
              <a:rPr lang="en-US" sz="1996" dirty="0"/>
              <a:t> </a:t>
            </a:r>
            <a:r>
              <a:rPr lang="en-US" sz="1996" dirty="0" err="1"/>
              <a:t>sicurezza</a:t>
            </a:r>
            <a:r>
              <a:rPr lang="en-US" sz="1996" dirty="0"/>
              <a:t>.</a:t>
            </a:r>
          </a:p>
          <a:p>
            <a:pPr>
              <a:lnSpc>
                <a:spcPct val="150000"/>
              </a:lnSpc>
              <a:spcBef>
                <a:spcPts val="544"/>
              </a:spcBef>
              <a:buSzPct val="45000"/>
              <a:buFont typeface="Wingdings"/>
              <a:buChar char="Ø"/>
            </a:pPr>
            <a:r>
              <a:rPr lang="en-US" sz="1996" dirty="0"/>
              <a:t>Sono di </a:t>
            </a:r>
            <a:r>
              <a:rPr lang="en-US" sz="1996" dirty="0" err="1"/>
              <a:t>frequente</a:t>
            </a:r>
            <a:r>
              <a:rPr lang="en-US" sz="1996" dirty="0"/>
              <a:t> </a:t>
            </a:r>
            <a:r>
              <a:rPr lang="en-US" sz="1996" dirty="0" err="1"/>
              <a:t>riscontro</a:t>
            </a:r>
            <a:r>
              <a:rPr lang="en-US" sz="1996" dirty="0"/>
              <a:t> </a:t>
            </a:r>
            <a:r>
              <a:rPr lang="en-US" sz="1996" dirty="0" err="1"/>
              <a:t>anche</a:t>
            </a:r>
            <a:r>
              <a:rPr lang="en-US" sz="1996" dirty="0"/>
              <a:t> </a:t>
            </a:r>
            <a:r>
              <a:rPr lang="en-US" sz="1996" dirty="0" err="1"/>
              <a:t>altri</a:t>
            </a:r>
            <a:r>
              <a:rPr lang="en-US" sz="1996" dirty="0"/>
              <a:t> </a:t>
            </a:r>
            <a:r>
              <a:rPr lang="en-US" sz="1996" dirty="0" err="1"/>
              <a:t>stati</a:t>
            </a:r>
            <a:r>
              <a:rPr lang="en-US" sz="1996" dirty="0"/>
              <a:t> </a:t>
            </a:r>
            <a:r>
              <a:rPr lang="en-US" sz="1996" dirty="0" err="1"/>
              <a:t>carenziali</a:t>
            </a:r>
            <a:r>
              <a:rPr lang="en-US" sz="1996" dirty="0"/>
              <a:t>, in </a:t>
            </a:r>
            <a:r>
              <a:rPr lang="en-US" sz="1996" dirty="0" err="1"/>
              <a:t>particolare</a:t>
            </a:r>
            <a:r>
              <a:rPr lang="en-US" sz="1996" dirty="0"/>
              <a:t> di </a:t>
            </a:r>
            <a:r>
              <a:rPr lang="en-US" sz="1996" dirty="0" err="1"/>
              <a:t>Vitamina</a:t>
            </a:r>
            <a:r>
              <a:rPr lang="en-US" sz="1996" dirty="0"/>
              <a:t> B12 e </a:t>
            </a:r>
            <a:r>
              <a:rPr lang="en-US" sz="1996" dirty="0" err="1"/>
              <a:t>folati</a:t>
            </a:r>
            <a:r>
              <a:rPr lang="en-US" sz="1996" dirty="0"/>
              <a:t>, e </a:t>
            </a:r>
            <a:r>
              <a:rPr lang="en-US" sz="1996" dirty="0" err="1"/>
              <a:t>spesso</a:t>
            </a:r>
            <a:r>
              <a:rPr lang="en-US" sz="1996" dirty="0"/>
              <a:t> </a:t>
            </a:r>
            <a:r>
              <a:rPr lang="en-US" sz="1996" dirty="0" err="1"/>
              <a:t>associati</a:t>
            </a:r>
            <a:r>
              <a:rPr lang="en-US" sz="1996" dirty="0"/>
              <a:t> </a:t>
            </a:r>
            <a:r>
              <a:rPr lang="en-US" sz="1996" dirty="0" err="1"/>
              <a:t>alla</a:t>
            </a:r>
            <a:r>
              <a:rPr lang="en-US" sz="1996" dirty="0"/>
              <a:t> </a:t>
            </a:r>
            <a:r>
              <a:rPr lang="en-US" sz="1996" dirty="0" err="1"/>
              <a:t>carenza</a:t>
            </a:r>
            <a:r>
              <a:rPr lang="en-US" sz="1996" dirty="0"/>
              <a:t> di ferro.</a:t>
            </a:r>
          </a:p>
        </p:txBody>
      </p:sp>
      <p:sp>
        <p:nvSpPr>
          <p:cNvPr id="4" name="Straight Connector 3">
            <a:extLst>
              <a:ext uri="{FF2B5EF4-FFF2-40B4-BE49-F238E27FC236}">
                <a16:creationId xmlns:a16="http://schemas.microsoft.com/office/drawing/2014/main" id="{5AA2D8AC-033B-9C85-D4D5-F1376D3B6468}"/>
              </a:ext>
            </a:extLst>
          </p:cNvPr>
          <p:cNvSpPr/>
          <p:nvPr/>
        </p:nvSpPr>
        <p:spPr>
          <a:xfrm>
            <a:off x="478766" y="958716"/>
            <a:ext cx="11058873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57241" cap="flat">
            <a:solidFill>
              <a:srgbClr val="FF3333"/>
            </a:solidFill>
            <a:prstDash val="solid"/>
            <a:miter/>
          </a:ln>
        </p:spPr>
        <p:txBody>
          <a:bodyPr vert="horz" wrap="none" lIns="130630" tIns="76090" rIns="130630" bIns="76090" anchor="ctr" anchorCtr="1" compatLnSpc="0">
            <a:noAutofit/>
          </a:bodyPr>
          <a:lstStyle/>
          <a:p>
            <a:pPr defTabSz="829544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633">
              <a:solidFill>
                <a:srgbClr val="000000"/>
              </a:solidFill>
              <a:latin typeface="Arial" pitchFamily="18"/>
              <a:ea typeface="Microsoft YaHei" pitchFamily="2"/>
              <a:cs typeface="Arial" pitchFamily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olo 4">
            <a:extLst>
              <a:ext uri="{FF2B5EF4-FFF2-40B4-BE49-F238E27FC236}">
                <a16:creationId xmlns:a16="http://schemas.microsoft.com/office/drawing/2014/main" id="{63B46404-35A3-C2CF-1683-30472B96D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47663"/>
            <a:ext cx="8229600" cy="633412"/>
          </a:xfrm>
        </p:spPr>
        <p:txBody>
          <a:bodyPr/>
          <a:lstStyle/>
          <a:p>
            <a:pPr eaLnBrk="1" hangingPunct="1"/>
            <a:r>
              <a:rPr lang="it-IT" altLang="it-IT" sz="3600" b="1">
                <a:solidFill>
                  <a:srgbClr val="C00000"/>
                </a:solidFill>
              </a:rPr>
              <a:t>Prevalenza di anemia, sanguinamenti e disordini emorragici</a:t>
            </a:r>
          </a:p>
        </p:txBody>
      </p:sp>
      <p:pic>
        <p:nvPicPr>
          <p:cNvPr id="29699" name="Picture 2">
            <a:extLst>
              <a:ext uri="{FF2B5EF4-FFF2-40B4-BE49-F238E27FC236}">
                <a16:creationId xmlns:a16="http://schemas.microsoft.com/office/drawing/2014/main" id="{7781A07E-7FC0-0341-4FC9-F91463EE4E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9" y="1276351"/>
            <a:ext cx="789622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ttangolo 1">
            <a:extLst>
              <a:ext uri="{FF2B5EF4-FFF2-40B4-BE49-F238E27FC236}">
                <a16:creationId xmlns:a16="http://schemas.microsoft.com/office/drawing/2014/main" id="{2095B3BE-D975-9F6E-E196-CB7D90C6E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3700" y="6340475"/>
            <a:ext cx="30988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1600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Health Organization 2021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26091" y="2519601"/>
            <a:ext cx="10515600" cy="1325563"/>
          </a:xfrm>
        </p:spPr>
        <p:txBody>
          <a:bodyPr/>
          <a:lstStyle/>
          <a:p>
            <a:pPr algn="ctr"/>
            <a:r>
              <a:rPr lang="it-IT" b="1" i="1" dirty="0">
                <a:solidFill>
                  <a:srgbClr val="C00000"/>
                </a:solidFill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1126217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250" y="444500"/>
            <a:ext cx="8262630" cy="479329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086" y="5532731"/>
            <a:ext cx="3544794" cy="28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596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olo 4">
            <a:extLst>
              <a:ext uri="{FF2B5EF4-FFF2-40B4-BE49-F238E27FC236}">
                <a16:creationId xmlns:a16="http://schemas.microsoft.com/office/drawing/2014/main" id="{FECADD4C-C2E1-55EC-B96F-998A81E8A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47663"/>
            <a:ext cx="8229600" cy="633412"/>
          </a:xfrm>
        </p:spPr>
        <p:txBody>
          <a:bodyPr/>
          <a:lstStyle/>
          <a:p>
            <a:pPr eaLnBrk="1" hangingPunct="1"/>
            <a:r>
              <a:rPr lang="it-IT" altLang="it-IT" sz="3600" b="1">
                <a:solidFill>
                  <a:srgbClr val="C00000"/>
                </a:solidFill>
              </a:rPr>
              <a:t>Definizione di anemia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96367F4A-D038-9612-099E-09B93EA74073}"/>
              </a:ext>
            </a:extLst>
          </p:cNvPr>
          <p:cNvSpPr txBox="1">
            <a:spLocks noChangeArrowheads="1"/>
          </p:cNvSpPr>
          <p:nvPr/>
        </p:nvSpPr>
        <p:spPr>
          <a:xfrm>
            <a:off x="1981200" y="1341438"/>
            <a:ext cx="8229600" cy="4525962"/>
          </a:xfrm>
          <a:prstGeom prst="rect">
            <a:avLst/>
          </a:prstGeom>
        </p:spPr>
        <p:txBody>
          <a:bodyPr/>
          <a:lstStyle/>
          <a:p>
            <a:pPr fontAlgn="base">
              <a:lnSpc>
                <a:spcPct val="150000"/>
              </a:lnSpc>
              <a:spcAft>
                <a:spcPts val="1200"/>
              </a:spcAft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L’anemia è definita secondo i valori soglia di emoglobina (</a:t>
            </a:r>
            <a:r>
              <a:rPr lang="it-IT" sz="2000" dirty="0" err="1">
                <a:solidFill>
                  <a:prstClr val="black"/>
                </a:solidFill>
                <a:latin typeface="Calibri"/>
                <a:cs typeface="Arial" charset="0"/>
              </a:rPr>
              <a:t>Hb</a:t>
            </a: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) indicati dall’Organizzazione Mondiale della Sanità (OMS):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bambini fino a 5 anni: 110 g/L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bambini tra 5 e 12 anni: 115 g/L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bambini tra 12 e 15 anni: 120 g/L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donne in gravidanza: 110 g/L; 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donne non in gravidanza (età superiore o uguale a 15 anni): 120 g/L</a:t>
            </a:r>
          </a:p>
          <a:p>
            <a:pPr marL="342900" indent="-342900" fontAlgn="base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it-IT" sz="2000" dirty="0">
                <a:solidFill>
                  <a:prstClr val="black"/>
                </a:solidFill>
                <a:latin typeface="Calibri"/>
                <a:cs typeface="Arial" charset="0"/>
              </a:rPr>
              <a:t>uomini (età superiore o uguale a 15 anni): 130 g/L</a:t>
            </a:r>
          </a:p>
        </p:txBody>
      </p:sp>
      <p:sp>
        <p:nvSpPr>
          <p:cNvPr id="27652" name="Rettangolo 1">
            <a:extLst>
              <a:ext uri="{FF2B5EF4-FFF2-40B4-BE49-F238E27FC236}">
                <a16:creationId xmlns:a16="http://schemas.microsoft.com/office/drawing/2014/main" id="{EB068326-B953-16B8-EBC3-7B0ADA206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2425" y="6524626"/>
            <a:ext cx="26606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1200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Vaglio S, et al. Blood Transfus. 2016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olo 4">
            <a:extLst>
              <a:ext uri="{FF2B5EF4-FFF2-40B4-BE49-F238E27FC236}">
                <a16:creationId xmlns:a16="http://schemas.microsoft.com/office/drawing/2014/main" id="{5EC47F52-E5A8-41AC-74F0-D8C7B2E20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58738"/>
            <a:ext cx="8229600" cy="633412"/>
          </a:xfrm>
        </p:spPr>
        <p:txBody>
          <a:bodyPr/>
          <a:lstStyle/>
          <a:p>
            <a:pPr eaLnBrk="1" hangingPunct="1"/>
            <a:r>
              <a:rPr lang="it-IT" altLang="it-IT" sz="3200" b="1" dirty="0">
                <a:solidFill>
                  <a:srgbClr val="C00000"/>
                </a:solidFill>
              </a:rPr>
              <a:t>Algoritmo diagnostico dell’anemia </a:t>
            </a:r>
            <a:r>
              <a:rPr lang="it-IT" altLang="it-IT" sz="3200" b="1" dirty="0" err="1">
                <a:solidFill>
                  <a:srgbClr val="C00000"/>
                </a:solidFill>
              </a:rPr>
              <a:t>sideropenica</a:t>
            </a:r>
            <a:endParaRPr lang="it-IT" altLang="it-IT" sz="3200" b="1" dirty="0">
              <a:solidFill>
                <a:srgbClr val="C00000"/>
              </a:solidFill>
            </a:endParaRPr>
          </a:p>
        </p:txBody>
      </p:sp>
      <p:pic>
        <p:nvPicPr>
          <p:cNvPr id="41987" name="Picture 2">
            <a:extLst>
              <a:ext uri="{FF2B5EF4-FFF2-40B4-BE49-F238E27FC236}">
                <a16:creationId xmlns:a16="http://schemas.microsoft.com/office/drawing/2014/main" id="{688ABFD2-DF4F-C7C5-9C39-98EEDA903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463" y="652561"/>
            <a:ext cx="5059362" cy="606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Rettangolo 1">
            <a:extLst>
              <a:ext uri="{FF2B5EF4-FFF2-40B4-BE49-F238E27FC236}">
                <a16:creationId xmlns:a16="http://schemas.microsoft.com/office/drawing/2014/main" id="{51753CB9-06DC-AB79-7EF9-110EBABBC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2425" y="6524626"/>
            <a:ext cx="26606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it-IT" altLang="it-IT" sz="1200" i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Vaglio S, et al. Blood Transfus. 2016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64078D86-9A0A-860B-53C4-DD145A9C54E7}"/>
              </a:ext>
            </a:extLst>
          </p:cNvPr>
          <p:cNvSpPr/>
          <p:nvPr/>
        </p:nvSpPr>
        <p:spPr>
          <a:xfrm>
            <a:off x="3068877" y="3670126"/>
            <a:ext cx="6338170" cy="1164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olo 4">
            <a:extLst>
              <a:ext uri="{FF2B5EF4-FFF2-40B4-BE49-F238E27FC236}">
                <a16:creationId xmlns:a16="http://schemas.microsoft.com/office/drawing/2014/main" id="{8EF8F576-1ED8-9DA2-5053-41C961E16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904" y="24183"/>
            <a:ext cx="9668005" cy="633412"/>
          </a:xfrm>
        </p:spPr>
        <p:txBody>
          <a:bodyPr/>
          <a:lstStyle/>
          <a:p>
            <a:pPr eaLnBrk="1" hangingPunct="1"/>
            <a:r>
              <a:rPr lang="it-IT" altLang="it-IT" sz="3600" b="1" dirty="0">
                <a:solidFill>
                  <a:srgbClr val="C00000"/>
                </a:solidFill>
              </a:rPr>
              <a:t>I 3 pilastri del PBM: «</a:t>
            </a:r>
            <a:r>
              <a:rPr lang="it-IT" altLang="it-IT" sz="3600" b="1" dirty="0" err="1">
                <a:solidFill>
                  <a:srgbClr val="C00000"/>
                </a:solidFill>
              </a:rPr>
              <a:t>Patient</a:t>
            </a:r>
            <a:r>
              <a:rPr lang="it-IT" altLang="it-IT" sz="3600" b="1" dirty="0">
                <a:solidFill>
                  <a:srgbClr val="C00000"/>
                </a:solidFill>
              </a:rPr>
              <a:t> </a:t>
            </a:r>
            <a:r>
              <a:rPr lang="it-IT" altLang="it-IT" sz="3600" b="1" dirty="0" err="1">
                <a:solidFill>
                  <a:srgbClr val="C00000"/>
                </a:solidFill>
              </a:rPr>
              <a:t>blood</a:t>
            </a:r>
            <a:r>
              <a:rPr lang="it-IT" altLang="it-IT" sz="3600" b="1" dirty="0">
                <a:solidFill>
                  <a:srgbClr val="C00000"/>
                </a:solidFill>
              </a:rPr>
              <a:t> management»</a:t>
            </a:r>
          </a:p>
        </p:txBody>
      </p:sp>
      <p:pic>
        <p:nvPicPr>
          <p:cNvPr id="23555" name="Picture 2">
            <a:extLst>
              <a:ext uri="{FF2B5EF4-FFF2-40B4-BE49-F238E27FC236}">
                <a16:creationId xmlns:a16="http://schemas.microsoft.com/office/drawing/2014/main" id="{A00CCE00-D50E-BD56-B626-5AA650D12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714376"/>
            <a:ext cx="5905500" cy="608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4">
            <a:extLst>
              <a:ext uri="{FF2B5EF4-FFF2-40B4-BE49-F238E27FC236}">
                <a16:creationId xmlns:a16="http://schemas.microsoft.com/office/drawing/2014/main" id="{0AF8F2D1-CCAB-C943-DCC0-FBB0F0135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347663"/>
            <a:ext cx="8229600" cy="633412"/>
          </a:xfrm>
        </p:spPr>
        <p:txBody>
          <a:bodyPr/>
          <a:lstStyle/>
          <a:p>
            <a:pPr eaLnBrk="1" hangingPunct="1"/>
            <a:r>
              <a:rPr lang="it-IT" altLang="it-IT" sz="3600" b="1" dirty="0">
                <a:solidFill>
                  <a:srgbClr val="C00000"/>
                </a:solidFill>
              </a:rPr>
              <a:t>Il PBM: «</a:t>
            </a:r>
            <a:r>
              <a:rPr lang="it-IT" altLang="it-IT" sz="3600" b="1" dirty="0" err="1">
                <a:solidFill>
                  <a:srgbClr val="C00000"/>
                </a:solidFill>
              </a:rPr>
              <a:t>Patient</a:t>
            </a:r>
            <a:r>
              <a:rPr lang="it-IT" altLang="it-IT" sz="3600" b="1" dirty="0">
                <a:solidFill>
                  <a:srgbClr val="C00000"/>
                </a:solidFill>
              </a:rPr>
              <a:t> </a:t>
            </a:r>
            <a:r>
              <a:rPr lang="it-IT" altLang="it-IT" sz="3600" b="1" dirty="0" err="1">
                <a:solidFill>
                  <a:srgbClr val="C00000"/>
                </a:solidFill>
              </a:rPr>
              <a:t>blood</a:t>
            </a:r>
            <a:r>
              <a:rPr lang="it-IT" altLang="it-IT" sz="3600" b="1" dirty="0">
                <a:solidFill>
                  <a:srgbClr val="C00000"/>
                </a:solidFill>
              </a:rPr>
              <a:t> management»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8147BDD-BE01-817A-8CAE-A1AC4B97175D}"/>
              </a:ext>
            </a:extLst>
          </p:cNvPr>
          <p:cNvSpPr txBox="1">
            <a:spLocks noChangeArrowheads="1"/>
          </p:cNvSpPr>
          <p:nvPr/>
        </p:nvSpPr>
        <p:spPr>
          <a:xfrm>
            <a:off x="1352811" y="1196976"/>
            <a:ext cx="9933140" cy="5040313"/>
          </a:xfrm>
          <a:prstGeom prst="rect">
            <a:avLst/>
          </a:prstGeom>
        </p:spPr>
        <p:txBody>
          <a:bodyPr/>
          <a:lstStyle/>
          <a:p>
            <a:pPr algn="just" fontAlgn="base">
              <a:defRPr/>
            </a:pPr>
            <a:r>
              <a:rPr lang="it-IT" sz="2400" dirty="0">
                <a:solidFill>
                  <a:prstClr val="black"/>
                </a:solidFill>
                <a:latin typeface="Calibri"/>
                <a:cs typeface="Arial" charset="0"/>
              </a:rPr>
              <a:t>Il PBM è l’applicazione tempestiva multidisciplinare di una serie di azioni, allo scopo di migliorare il risultato finale della cura del paziente, facendo anche un uso appropriato delle risorse:</a:t>
            </a:r>
          </a:p>
          <a:p>
            <a:pPr algn="just" fontAlgn="base">
              <a:defRPr/>
            </a:pPr>
            <a:endParaRPr lang="it-IT" sz="2400" dirty="0">
              <a:solidFill>
                <a:prstClr val="black"/>
              </a:solidFill>
              <a:latin typeface="Calibri"/>
              <a:cs typeface="Arial" charset="0"/>
            </a:endParaRPr>
          </a:p>
          <a:p>
            <a:pPr marL="457200" indent="-457200" fontAlgn="base">
              <a:spcAft>
                <a:spcPts val="3000"/>
              </a:spcAft>
              <a:buFontTx/>
              <a:buAutoNum type="arabicPeriod"/>
              <a:defRPr/>
            </a:pPr>
            <a:r>
              <a:rPr lang="it-IT" sz="2400" b="1" dirty="0">
                <a:solidFill>
                  <a:prstClr val="black"/>
                </a:solidFill>
                <a:latin typeface="Calibri"/>
                <a:cs typeface="Arial" charset="0"/>
              </a:rPr>
              <a:t>Rilevando e trattando l’anemia</a:t>
            </a:r>
          </a:p>
          <a:p>
            <a:pPr marL="457200" indent="-457200" fontAlgn="base">
              <a:spcAft>
                <a:spcPts val="3000"/>
              </a:spcAft>
              <a:buFontTx/>
              <a:buAutoNum type="arabicPeriod"/>
              <a:defRPr/>
            </a:pPr>
            <a:r>
              <a:rPr lang="it-IT" sz="2400" b="1" dirty="0">
                <a:solidFill>
                  <a:prstClr val="black"/>
                </a:solidFill>
                <a:latin typeface="Calibri"/>
                <a:cs typeface="Arial" charset="0"/>
              </a:rPr>
              <a:t>Rilevando e gestendo eventuali coagulopatie</a:t>
            </a:r>
          </a:p>
          <a:p>
            <a:pPr marL="457200" indent="-457200" fontAlgn="base">
              <a:spcAft>
                <a:spcPts val="3000"/>
              </a:spcAft>
              <a:buFontTx/>
              <a:buAutoNum type="arabicPeriod"/>
              <a:defRPr/>
            </a:pPr>
            <a:r>
              <a:rPr lang="it-IT" sz="2400" b="1" dirty="0">
                <a:solidFill>
                  <a:prstClr val="black"/>
                </a:solidFill>
                <a:latin typeface="Calibri"/>
                <a:cs typeface="Arial" charset="0"/>
              </a:rPr>
              <a:t>Utilizzando strategie inter-disciplinari di contenimento del fabbisogno    trasfusionale</a:t>
            </a:r>
          </a:p>
          <a:p>
            <a:pPr marL="457200" indent="-457200" fontAlgn="base">
              <a:spcAft>
                <a:spcPts val="3000"/>
              </a:spcAft>
              <a:buFontTx/>
              <a:buAutoNum type="arabicPeriod"/>
              <a:defRPr/>
            </a:pPr>
            <a:r>
              <a:rPr lang="it-IT" sz="2400" b="1" dirty="0">
                <a:solidFill>
                  <a:prstClr val="black"/>
                </a:solidFill>
                <a:latin typeface="Calibri"/>
                <a:cs typeface="Arial" charset="0"/>
              </a:rPr>
              <a:t>Incentrando i processi decisionali sul paziente</a:t>
            </a:r>
          </a:p>
        </p:txBody>
      </p:sp>
      <p:sp>
        <p:nvSpPr>
          <p:cNvPr id="2" name="Ovale 1">
            <a:extLst>
              <a:ext uri="{FF2B5EF4-FFF2-40B4-BE49-F238E27FC236}">
                <a16:creationId xmlns:a16="http://schemas.microsoft.com/office/drawing/2014/main" id="{8DB0318B-632A-BDDC-D119-17BE3D816859}"/>
              </a:ext>
            </a:extLst>
          </p:cNvPr>
          <p:cNvSpPr/>
          <p:nvPr/>
        </p:nvSpPr>
        <p:spPr>
          <a:xfrm>
            <a:off x="906049" y="2442574"/>
            <a:ext cx="7578247" cy="80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F4FA2455-7E6A-80E6-0837-44DB074A3BE2}"/>
              </a:ext>
            </a:extLst>
          </p:cNvPr>
          <p:cNvSpPr/>
          <p:nvPr/>
        </p:nvSpPr>
        <p:spPr>
          <a:xfrm>
            <a:off x="1058449" y="3308956"/>
            <a:ext cx="7578247" cy="8016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0605D6-60FA-FEDE-C23A-71A96E87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64704"/>
            <a:ext cx="10972800" cy="1143000"/>
          </a:xfrm>
        </p:spPr>
        <p:txBody>
          <a:bodyPr/>
          <a:lstStyle/>
          <a:p>
            <a:r>
              <a:rPr lang="it-IT" altLang="it-IT" sz="3600" dirty="0">
                <a:solidFill>
                  <a:srgbClr val="C00000"/>
                </a:solidFill>
              </a:rPr>
              <a:t>Il </a:t>
            </a:r>
            <a:r>
              <a:rPr lang="it-IT" altLang="it-IT" sz="3600" dirty="0" err="1">
                <a:solidFill>
                  <a:srgbClr val="C00000"/>
                </a:solidFill>
              </a:rPr>
              <a:t>Patient</a:t>
            </a:r>
            <a:r>
              <a:rPr lang="it-IT" altLang="it-IT" sz="3600" dirty="0">
                <a:solidFill>
                  <a:srgbClr val="C00000"/>
                </a:solidFill>
              </a:rPr>
              <a:t> Blood Management e l’emostasi</a:t>
            </a:r>
            <a:endParaRPr lang="it-IT" sz="36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4458D41-337F-AE42-D448-2A9E518E86C6}"/>
              </a:ext>
            </a:extLst>
          </p:cNvPr>
          <p:cNvSpPr txBox="1"/>
          <p:nvPr/>
        </p:nvSpPr>
        <p:spPr>
          <a:xfrm>
            <a:off x="911424" y="2119545"/>
            <a:ext cx="10081120" cy="1685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ts val="3000"/>
              </a:spcAft>
              <a:defRPr/>
            </a:pP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La rilevazione e gestione di eventuali coagulopatie,</a:t>
            </a:r>
            <a:r>
              <a:rPr kumimoji="0" lang="it-IT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it-IT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sia congenite (rare) che acquisite (comuni) </a:t>
            </a:r>
            <a:r>
              <a:rPr kumimoji="0" lang="it-IT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rappresenta una delle azioni fondamentali del PBM.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44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19076"/>
            <a:ext cx="8229600" cy="777875"/>
          </a:xfrm>
        </p:spPr>
        <p:txBody>
          <a:bodyPr/>
          <a:lstStyle/>
          <a:p>
            <a:pPr eaLnBrk="1" hangingPunct="1"/>
            <a:r>
              <a:rPr lang="it-IT" altLang="it-IT" sz="3200" dirty="0">
                <a:solidFill>
                  <a:srgbClr val="C00000"/>
                </a:solidFill>
              </a:rPr>
              <a:t>Le patologie dell’emostasi</a:t>
            </a:r>
            <a:endParaRPr lang="it-IT" altLang="it-IT" sz="3200" dirty="0">
              <a:solidFill>
                <a:srgbClr val="CC0000"/>
              </a:solidFill>
            </a:endParaRPr>
          </a:p>
        </p:txBody>
      </p:sp>
      <p:sp>
        <p:nvSpPr>
          <p:cNvPr id="11267" name="Segnaposto contenuto 4"/>
          <p:cNvSpPr>
            <a:spLocks noGrp="1"/>
          </p:cNvSpPr>
          <p:nvPr>
            <p:ph idx="1"/>
          </p:nvPr>
        </p:nvSpPr>
        <p:spPr>
          <a:xfrm>
            <a:off x="1487488" y="1125539"/>
            <a:ext cx="9001000" cy="5183187"/>
          </a:xfrm>
        </p:spPr>
        <p:txBody>
          <a:bodyPr/>
          <a:lstStyle/>
          <a:p>
            <a:pPr marL="0" indent="0" algn="just">
              <a:spcBef>
                <a:spcPct val="0"/>
              </a:spcBef>
              <a:spcAft>
                <a:spcPts val="2400"/>
              </a:spcAft>
              <a:buNone/>
            </a:pPr>
            <a:r>
              <a:rPr lang="it-IT" altLang="it-IT" sz="2000" dirty="0"/>
              <a:t>Nel complesso le patologie dell’emostasi interessano </a:t>
            </a:r>
            <a:r>
              <a:rPr lang="it-IT" altLang="it-IT" sz="2000" b="1" dirty="0"/>
              <a:t>una parte rilevante della popolazione</a:t>
            </a:r>
            <a:r>
              <a:rPr lang="it-IT" altLang="it-IT" sz="2000" dirty="0"/>
              <a:t>, con esordio che si estende dall’età neonatale a quella più avanzata. </a:t>
            </a:r>
            <a:r>
              <a:rPr lang="it-IT" altLang="it-IT" sz="2000" b="1" u="sng" dirty="0"/>
              <a:t>Comprendono sia patologie molto frequenti sia malattie rare</a:t>
            </a:r>
            <a:r>
              <a:rPr lang="it-IT" altLang="it-IT" sz="2000" b="1" dirty="0"/>
              <a:t>: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altLang="it-IT" sz="2000" i="1" dirty="0"/>
              <a:t>Prevalenza pazienti in terapia anticoagulante:	1:100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altLang="it-IT" sz="2000" i="1" dirty="0"/>
              <a:t>Prevalenza malattia di von </a:t>
            </a:r>
            <a:r>
              <a:rPr lang="it-IT" altLang="it-IT" sz="2000" i="1" dirty="0" err="1"/>
              <a:t>Willebrand</a:t>
            </a:r>
            <a:r>
              <a:rPr lang="it-IT" altLang="it-IT" sz="2000" i="1" dirty="0"/>
              <a:t>		1:5.000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altLang="it-IT" sz="2000" i="1" dirty="0"/>
              <a:t>Prevalenza emofilia 				1:15.000</a:t>
            </a:r>
          </a:p>
          <a:p>
            <a:pPr marL="0" indent="0" algn="just">
              <a:lnSpc>
                <a:spcPct val="150000"/>
              </a:lnSpc>
              <a:spcBef>
                <a:spcPct val="0"/>
              </a:spcBef>
              <a:spcAft>
                <a:spcPts val="1800"/>
              </a:spcAft>
              <a:buNone/>
            </a:pPr>
            <a:r>
              <a:rPr lang="it-IT" altLang="it-IT" sz="2000" i="1" dirty="0"/>
              <a:t>Prevalenza </a:t>
            </a:r>
            <a:r>
              <a:rPr lang="it-IT" altLang="it-IT" sz="2000" i="1" dirty="0" err="1"/>
              <a:t>afibrinogenemia</a:t>
            </a:r>
            <a:r>
              <a:rPr lang="it-IT" altLang="it-IT" sz="2000" i="1" dirty="0"/>
              <a:t>:	 		1:1.000.000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CE20B1D7-F0C9-F2C0-9D09-F875993C0C17}"/>
              </a:ext>
            </a:extLst>
          </p:cNvPr>
          <p:cNvSpPr/>
          <p:nvPr/>
        </p:nvSpPr>
        <p:spPr>
          <a:xfrm>
            <a:off x="1487488" y="2968668"/>
            <a:ext cx="7393465" cy="2379946"/>
          </a:xfrm>
          <a:prstGeom prst="rect">
            <a:avLst/>
          </a:prstGeom>
          <a:noFill/>
          <a:ln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78858" y="1253331"/>
            <a:ext cx="4094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L’anemia e le coagulopatie nella donna sono una tematica molto attuale, e sono di grande interesse sia nell’ambito dei programmi di </a:t>
            </a:r>
            <a:r>
              <a:rPr lang="it-IT" dirty="0" err="1"/>
              <a:t>Patient</a:t>
            </a:r>
            <a:r>
              <a:rPr lang="it-IT" dirty="0"/>
              <a:t> Blood Management (PBM) ….. 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0"/>
            <a:ext cx="5581069" cy="68580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D9CA573B-953E-9499-F35D-CA827F5F1BDE}"/>
              </a:ext>
            </a:extLst>
          </p:cNvPr>
          <p:cNvSpPr txBox="1"/>
          <p:nvPr/>
        </p:nvSpPr>
        <p:spPr>
          <a:xfrm>
            <a:off x="1302706" y="4413607"/>
            <a:ext cx="4793293" cy="164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mr-I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Mangal" panose="02040503050203030202" pitchFamily="18" charset="0"/>
              </a:rPr>
              <a:t>…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lang="it-IT" sz="2800" dirty="0">
                <a:solidFill>
                  <a:prstClr val="black"/>
                </a:solidFill>
                <a:latin typeface="Calibri" panose="020F0502020204030204"/>
              </a:rPr>
              <a:t>Sia </a:t>
            </a:r>
            <a:r>
              <a:rPr kumimoji="0" lang="it-IT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nell’ambito degli specialisti che si occupano di Malattie Emorragiche Congenite</a:t>
            </a:r>
          </a:p>
        </p:txBody>
      </p:sp>
    </p:spTree>
    <p:extLst>
      <p:ext uri="{BB962C8B-B14F-4D97-AF65-F5344CB8AC3E}">
        <p14:creationId xmlns:p14="http://schemas.microsoft.com/office/powerpoint/2010/main" val="1829881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redefinito 1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1102</Words>
  <Application>Microsoft Office PowerPoint</Application>
  <PresentationFormat>Widescreen</PresentationFormat>
  <Paragraphs>90</Paragraphs>
  <Slides>21</Slides>
  <Notes>6</Notes>
  <HiddenSlides>2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6</vt:i4>
      </vt:variant>
      <vt:variant>
        <vt:lpstr>Titoli diapositive</vt:lpstr>
      </vt:variant>
      <vt:variant>
        <vt:i4>21</vt:i4>
      </vt:variant>
    </vt:vector>
  </HeadingPairs>
  <TitlesOfParts>
    <vt:vector size="35" baseType="lpstr">
      <vt:lpstr>Arial</vt:lpstr>
      <vt:lpstr>Calibri</vt:lpstr>
      <vt:lpstr>Calibri Light</vt:lpstr>
      <vt:lpstr>Kanit-Medium</vt:lpstr>
      <vt:lpstr>Montserrat-Bold</vt:lpstr>
      <vt:lpstr>Montserrat-Thin</vt:lpstr>
      <vt:lpstr>Times New Roman</vt:lpstr>
      <vt:lpstr>Wingdings</vt:lpstr>
      <vt:lpstr>Tema di Office</vt:lpstr>
      <vt:lpstr>1_Tema di Office</vt:lpstr>
      <vt:lpstr>2_Tema di Office</vt:lpstr>
      <vt:lpstr>3_Tema di Office</vt:lpstr>
      <vt:lpstr>Predefinito 1</vt:lpstr>
      <vt:lpstr>5_Tema di Office</vt:lpstr>
      <vt:lpstr>La salute della donna:  dall’anemia alle coagulopatie</vt:lpstr>
      <vt:lpstr>Prevalenza di anemia, sanguinamenti e disordini emorragici</vt:lpstr>
      <vt:lpstr>Definizione di anemia</vt:lpstr>
      <vt:lpstr>Algoritmo diagnostico dell’anemia sideropenica</vt:lpstr>
      <vt:lpstr>I 3 pilastri del PBM: «Patient blood management»</vt:lpstr>
      <vt:lpstr>Il PBM: «Patient blood management»</vt:lpstr>
      <vt:lpstr>Il Patient Blood Management e l’emostasi</vt:lpstr>
      <vt:lpstr>Le patologie dell’emostasi</vt:lpstr>
      <vt:lpstr>Presentazione standard di PowerPoint</vt:lpstr>
      <vt:lpstr>Presentazione standard di PowerPoint</vt:lpstr>
      <vt:lpstr>Una causa comune di perdite ematiche nelle donne sono le menorragie o le metrorragie </vt:lpstr>
      <vt:lpstr>Definizione di menorragia</vt:lpstr>
      <vt:lpstr>Pictorial Blood Loss Assessment Chart (PBAC)</vt:lpstr>
      <vt:lpstr>Menorragia e malattie emorragiche congenite (MEC)</vt:lpstr>
      <vt:lpstr>Impatto della menorragia nelle donne con Malattie Emorragiche Congenite (MEC)</vt:lpstr>
      <vt:lpstr>Menorragia e altre manifestazioni emorragiche</vt:lpstr>
      <vt:lpstr>Bleeding Assessment Tool (BAT)</vt:lpstr>
      <vt:lpstr>Per donne con menorragia considerate a rischio di MEC</vt:lpstr>
      <vt:lpstr>CONCLUSIONI</vt:lpstr>
      <vt:lpstr>Grazie per l’attenzione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salute della donna:  dall’anemia alle coagulopatie</dc:title>
  <dc:creator>Federica Zane</dc:creator>
  <cp:lastModifiedBy>Anna Falanga</cp:lastModifiedBy>
  <cp:revision>18</cp:revision>
  <dcterms:created xsi:type="dcterms:W3CDTF">2025-03-03T11:02:02Z</dcterms:created>
  <dcterms:modified xsi:type="dcterms:W3CDTF">2025-03-08T06:09:03Z</dcterms:modified>
</cp:coreProperties>
</file>