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2" r:id="rId5"/>
    <p:sldId id="264" r:id="rId6"/>
    <p:sldId id="259" r:id="rId7"/>
    <p:sldId id="260" r:id="rId8"/>
    <p:sldId id="261" r:id="rId9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4F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1906" y="9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>
                <a:solidFill>
                  <a:srgbClr val="FC3F20"/>
                </a:solidFill>
              </a:defRPr>
            </a:pPr>
            <a:r>
              <a:rPr lang="it-IT" dirty="0"/>
              <a:t>Ora verranno presentati i progetti che è stato possibile elaborare immergendosi nel vissuto dispotico e utopico dei protagonisti delle storie. </a:t>
            </a:r>
          </a:p>
          <a:p>
            <a:r>
              <a:rPr lang="it-IT" dirty="0"/>
              <a:t>Concentrarsi soprattutto sull’ ultimo incontro in presenza.</a:t>
            </a:r>
          </a:p>
          <a:p>
            <a:endParaRPr lang="it-I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Segnaposto testo 3"/>
          <p:cNvSpPr>
            <a:spLocks noGrp="1"/>
          </p:cNvSpPr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Titolo Testo</a:t>
            </a:r>
          </a:p>
        </p:txBody>
      </p:sp>
      <p:sp>
        <p:nvSpPr>
          <p:cNvPr id="83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8428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p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04FEC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90E2C4C-A361-4BD2-A458-9E2656B06A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6" r="13036"/>
          <a:stretch/>
        </p:blipFill>
        <p:spPr>
          <a:xfrm>
            <a:off x="1" y="-49696"/>
            <a:ext cx="9144000" cy="695739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asellaDiTesto 1"/>
          <p:cNvSpPr txBox="1"/>
          <p:nvPr/>
        </p:nvSpPr>
        <p:spPr>
          <a:xfrm>
            <a:off x="642910" y="4786322"/>
            <a:ext cx="755242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buSzPct val="100000"/>
              <a:buAutoNum type="arabicParenR"/>
            </a:pPr>
            <a:endParaRPr/>
          </a:p>
        </p:txBody>
      </p:sp>
      <p:sp>
        <p:nvSpPr>
          <p:cNvPr id="98" name="CasellaDiTesto 2"/>
          <p:cNvSpPr txBox="1"/>
          <p:nvPr/>
        </p:nvSpPr>
        <p:spPr>
          <a:xfrm>
            <a:off x="1188696" y="2928934"/>
            <a:ext cx="669517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endParaRPr/>
          </a:p>
        </p:txBody>
      </p:sp>
      <p:sp>
        <p:nvSpPr>
          <p:cNvPr id="8" name="CasellaDiTesto 7"/>
          <p:cNvSpPr txBox="1"/>
          <p:nvPr/>
        </p:nvSpPr>
        <p:spPr>
          <a:xfrm>
            <a:off x="1285852" y="1000108"/>
            <a:ext cx="6000792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7200" b="1" dirty="0">
                <a:solidFill>
                  <a:srgbClr val="FF0000"/>
                </a:solidFill>
              </a:rPr>
              <a:t>LE 4 FASI</a:t>
            </a:r>
            <a:endParaRPr kumimoji="0" lang="it-IT" sz="7200" b="1" u="none" strike="noStrike" cap="none" spc="0" normalizeH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857224" y="2857496"/>
            <a:ext cx="5214974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 anchorCtr="0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1)</a:t>
            </a:r>
            <a:r>
              <a:rPr kumimoji="0" lang="it-IT" sz="26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INDIVIDUAZIONE DEGLI OBBIETTIVI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857224" y="3429000"/>
            <a:ext cx="4000528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 anchorCtr="0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2600" dirty="0"/>
              <a:t>2) AZIONI ATTUATIVE</a:t>
            </a:r>
            <a:endParaRPr kumimoji="0" lang="it-IT" sz="26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857224" y="4000504"/>
            <a:ext cx="3286148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3) FINANZIAMENTO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857224" y="4572008"/>
            <a:ext cx="2857520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4) RISULTATI</a:t>
            </a:r>
            <a:r>
              <a:rPr kumimoji="0" lang="it-IT" sz="26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ATTESI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olo 1"/>
          <p:cNvSpPr txBox="1">
            <a:spLocks noGrp="1"/>
          </p:cNvSpPr>
          <p:nvPr>
            <p:ph type="ctrTitle"/>
          </p:nvPr>
        </p:nvSpPr>
        <p:spPr>
          <a:xfrm>
            <a:off x="785786" y="428604"/>
            <a:ext cx="7772401" cy="147002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sz="6000" b="1">
                <a:solidFill>
                  <a:srgbClr val="FF0000"/>
                </a:solidFill>
              </a:rPr>
              <a:t>Individuazione degli obiettivi</a:t>
            </a:r>
          </a:p>
        </p:txBody>
      </p:sp>
      <p:sp>
        <p:nvSpPr>
          <p:cNvPr id="101" name="CasellaDiTesto 7"/>
          <p:cNvSpPr txBox="1"/>
          <p:nvPr/>
        </p:nvSpPr>
        <p:spPr>
          <a:xfrm>
            <a:off x="594331" y="2285992"/>
            <a:ext cx="7955338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buSzPct val="100000"/>
              <a:buFont typeface="Arial" pitchFamily="34" charset="0"/>
              <a:buChar char="•"/>
            </a:pPr>
            <a:r>
              <a:rPr sz="2200" b="1"/>
              <a:t> Far conoscere AVIS in tutte le sue molteplici  sfaccettature e farlo</a:t>
            </a:r>
            <a:endParaRPr lang="it-IT" sz="2200" b="1" dirty="0"/>
          </a:p>
          <a:p>
            <a:pPr>
              <a:buSzPct val="100000"/>
            </a:pPr>
            <a:r>
              <a:rPr lang="it-IT" sz="2200" b="1" dirty="0"/>
              <a:t>  </a:t>
            </a:r>
            <a:r>
              <a:rPr sz="2200" b="1"/>
              <a:t>anche</a:t>
            </a:r>
            <a:r>
              <a:rPr lang="it-IT" sz="2200" b="1" dirty="0"/>
              <a:t>  </a:t>
            </a:r>
            <a:r>
              <a:rPr sz="2200" b="1"/>
              <a:t>insieme ad altre associazioni</a:t>
            </a:r>
            <a:r>
              <a:rPr lang="it-IT" sz="2200" b="1" dirty="0"/>
              <a:t>, </a:t>
            </a:r>
            <a:r>
              <a:rPr sz="2200" b="1"/>
              <a:t> </a:t>
            </a:r>
            <a:r>
              <a:rPr sz="2200"/>
              <a:t>per essere più forti e </a:t>
            </a:r>
            <a:endParaRPr lang="it-IT" sz="2200" dirty="0"/>
          </a:p>
          <a:p>
            <a:pPr>
              <a:buSzPct val="100000"/>
            </a:pPr>
            <a:r>
              <a:rPr lang="it-IT" sz="2200" dirty="0"/>
              <a:t>  </a:t>
            </a:r>
            <a:r>
              <a:rPr sz="2200"/>
              <a:t>più</a:t>
            </a:r>
            <a:r>
              <a:rPr lang="it-IT" sz="2200" dirty="0"/>
              <a:t> </a:t>
            </a:r>
            <a:r>
              <a:rPr sz="2200"/>
              <a:t>presenti sul territorio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571472" y="3500438"/>
            <a:ext cx="8001056" cy="1384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SzPct val="100000"/>
              <a:buFont typeface="Arial"/>
              <a:buChar char="•"/>
            </a:pPr>
            <a:r>
              <a:rPr lang="it-IT" sz="2200" b="1" dirty="0"/>
              <a:t> Organizzare un evento ludico/informativo con le diverse  </a:t>
            </a:r>
          </a:p>
          <a:p>
            <a:pPr>
              <a:buSzPct val="100000"/>
            </a:pPr>
            <a:r>
              <a:rPr lang="it-IT" sz="2200" b="1" dirty="0"/>
              <a:t>  </a:t>
            </a:r>
            <a:r>
              <a:rPr lang="it-IT" sz="2200" b="1" dirty="0" err="1"/>
              <a:t>OdV</a:t>
            </a:r>
            <a:r>
              <a:rPr lang="it-IT" sz="2200" b="1" dirty="0"/>
              <a:t> del territorio</a:t>
            </a:r>
            <a:r>
              <a:rPr lang="it-IT" sz="2200" dirty="0"/>
              <a:t>, in particolar modo con quelle che si occupano di</a:t>
            </a:r>
          </a:p>
          <a:p>
            <a:pPr>
              <a:buSzPct val="100000"/>
            </a:pPr>
            <a:r>
              <a:rPr lang="it-IT" sz="2200" dirty="0"/>
              <a:t>  progetti sociali e solidali</a:t>
            </a:r>
          </a:p>
          <a:p>
            <a:pPr>
              <a:buSzPct val="100000"/>
              <a:buFont typeface="Arial"/>
              <a:buChar char="•"/>
            </a:pPr>
            <a:endParaRPr kumimoji="0" lang="it-I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71472" y="4643446"/>
            <a:ext cx="7108081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SzPct val="100000"/>
              <a:buFont typeface="Arial"/>
              <a:buChar char="•"/>
            </a:pPr>
            <a:r>
              <a:rPr lang="it-IT" sz="2200" b="1" dirty="0"/>
              <a:t> Far diventare tale evento un appuntamento annuale fisso</a:t>
            </a:r>
          </a:p>
          <a:p>
            <a:pPr>
              <a:buSzPct val="100000"/>
            </a:pP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71472" y="5143512"/>
            <a:ext cx="8251089" cy="1446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2200" dirty="0"/>
              <a:t> </a:t>
            </a:r>
            <a:r>
              <a:rPr lang="it-IT" sz="2200" b="1" dirty="0"/>
              <a:t>Creare una rete associativa stabile </a:t>
            </a:r>
            <a:r>
              <a:rPr lang="it-IT" sz="2200" dirty="0"/>
              <a:t>per mettere in contatto le</a:t>
            </a:r>
          </a:p>
          <a:p>
            <a:r>
              <a:rPr lang="it-IT" sz="2200" dirty="0"/>
              <a:t>   varie realtà di volontariato del territorio, organizzare progetti ad hoc</a:t>
            </a:r>
          </a:p>
          <a:p>
            <a:r>
              <a:rPr lang="it-IT" sz="2200" dirty="0"/>
              <a:t>   per sostenere e far crescere la comunità, darsi </a:t>
            </a:r>
            <a:r>
              <a:rPr lang="it-IT" sz="2200" b="1" dirty="0"/>
              <a:t>sostegno ed</a:t>
            </a:r>
          </a:p>
          <a:p>
            <a:r>
              <a:rPr lang="it-IT" sz="2200" b="1" dirty="0"/>
              <a:t>   aiuto reciproco</a:t>
            </a:r>
            <a:endParaRPr kumimoji="0" lang="it-IT" sz="2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 animBg="1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1"/>
          </a:xfrm>
        </p:spPr>
        <p:txBody>
          <a:bodyPr>
            <a:normAutofit fontScale="90000"/>
          </a:bodyPr>
          <a:lstStyle/>
          <a:p>
            <a:r>
              <a:rPr lang="it-IT" sz="6700" b="1" dirty="0">
                <a:solidFill>
                  <a:srgbClr val="FF0000"/>
                </a:solidFill>
              </a:rPr>
              <a:t>Azioni attuative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57158" y="3286124"/>
            <a:ext cx="8143932" cy="3000396"/>
          </a:xfrm>
        </p:spPr>
        <p:txBody>
          <a:bodyPr>
            <a:normAutofit fontScale="25000" lnSpcReduction="20000"/>
          </a:bodyPr>
          <a:lstStyle/>
          <a:p>
            <a:r>
              <a:rPr lang="it-IT" sz="11200" b="1" dirty="0"/>
              <a:t>Costituire un comitato organizzativo </a:t>
            </a:r>
            <a:r>
              <a:rPr lang="it-IT" sz="11200" dirty="0"/>
              <a:t>per l’ evento ludico/informativo con almeno un rappresentante per ogni associazione coinvolta</a:t>
            </a:r>
          </a:p>
          <a:p>
            <a:r>
              <a:rPr lang="it-IT" sz="11200" b="1" dirty="0"/>
              <a:t>Creare una cassa spese comune</a:t>
            </a:r>
          </a:p>
          <a:p>
            <a:r>
              <a:rPr lang="it-IT" sz="11200" b="1" dirty="0"/>
              <a:t>Organizzare l’evento a livello gestionale</a:t>
            </a:r>
            <a:r>
              <a:rPr lang="it-IT" sz="11200" dirty="0"/>
              <a:t>: piano di sicurezza, permessi, richiesta di patrocinio al Comune e alle AVIS sovra ordinata, sostenibilità ecologica dell’ evento</a:t>
            </a:r>
            <a:endParaRPr lang="it-IT" sz="11200" b="1" dirty="0"/>
          </a:p>
          <a:p>
            <a:pPr>
              <a:buNone/>
            </a:pP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1285852" y="1500174"/>
            <a:ext cx="6286544" cy="553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1. INGAGGIO E COINVOLGIMENTO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428596" y="2357430"/>
            <a:ext cx="8429684" cy="12311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2800" b="1" dirty="0"/>
              <a:t>  Contattare le varie associazioni </a:t>
            </a:r>
            <a:r>
              <a:rPr lang="it-IT" sz="2800" dirty="0"/>
              <a:t>del territorio per</a:t>
            </a:r>
          </a:p>
          <a:p>
            <a:r>
              <a:rPr lang="it-IT" sz="2800" dirty="0"/>
              <a:t>    esporre  il progetto</a:t>
            </a:r>
            <a:endParaRPr lang="it-IT" sz="2800" b="1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cxnSp>
        <p:nvCxnSpPr>
          <p:cNvPr id="11" name="Connettore 2 10"/>
          <p:cNvCxnSpPr/>
          <p:nvPr/>
        </p:nvCxnSpPr>
        <p:spPr>
          <a:xfrm>
            <a:off x="3786182" y="3071810"/>
            <a:ext cx="857256" cy="1588"/>
          </a:xfrm>
          <a:prstGeom prst="straightConnector1">
            <a:avLst/>
          </a:prstGeom>
          <a:noFill/>
          <a:ln w="31750" cap="flat">
            <a:solidFill>
              <a:srgbClr val="304FEC"/>
            </a:solidFill>
            <a:prstDash val="solid"/>
            <a:round/>
            <a:tailEnd type="arrow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CasellaDiTesto 11"/>
          <p:cNvSpPr txBox="1"/>
          <p:nvPr/>
        </p:nvSpPr>
        <p:spPr>
          <a:xfrm>
            <a:off x="4857752" y="2786058"/>
            <a:ext cx="2143140" cy="553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it-IT" sz="3000" b="1" dirty="0"/>
              <a:t>creare rete</a:t>
            </a:r>
            <a:endParaRPr kumimoji="0" lang="it-IT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7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25DB27D-646B-464B-8C01-07BF9BDACC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2" t="1" r="13988" b="11466"/>
          <a:stretch/>
        </p:blipFill>
        <p:spPr>
          <a:xfrm>
            <a:off x="0" y="0"/>
            <a:ext cx="10166588" cy="7173416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644513"/>
            <a:ext cx="8229600" cy="1143001"/>
          </a:xfrm>
        </p:spPr>
        <p:txBody>
          <a:bodyPr>
            <a:normAutofit fontScale="90000"/>
          </a:bodyPr>
          <a:lstStyle/>
          <a:p>
            <a:r>
              <a:rPr lang="it-IT" sz="3300" b="1" dirty="0">
                <a:solidFill>
                  <a:schemeClr val="tx1"/>
                </a:solidFill>
              </a:rPr>
              <a:t>2. ATTIVITÀ </a:t>
            </a:r>
            <a:r>
              <a:rPr lang="it-IT" sz="3300" b="1" dirty="0" err="1">
                <a:solidFill>
                  <a:schemeClr val="tx1"/>
                </a:solidFill>
              </a:rPr>
              <a:t>DI</a:t>
            </a:r>
            <a:r>
              <a:rPr lang="it-IT" sz="3300" b="1" dirty="0">
                <a:solidFill>
                  <a:schemeClr val="tx1"/>
                </a:solidFill>
              </a:rPr>
              <a:t> COMUNICAZIONE E PROMOZIONE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753323" y="1556792"/>
            <a:ext cx="5976664" cy="3270379"/>
          </a:xfrm>
        </p:spPr>
        <p:txBody>
          <a:bodyPr/>
          <a:lstStyle/>
          <a:p>
            <a:pPr>
              <a:buNone/>
            </a:pPr>
            <a:r>
              <a:rPr lang="it-IT" dirty="0"/>
              <a:t>	</a:t>
            </a:r>
            <a:r>
              <a:rPr lang="it-IT" u="sng" dirty="0"/>
              <a:t>PUBBLICIZZARE L’ EVENTO</a:t>
            </a:r>
            <a:r>
              <a:rPr lang="it-IT" dirty="0"/>
              <a:t>          Preparare una campagna promozionale, </a:t>
            </a:r>
            <a:br>
              <a:rPr lang="it-IT" dirty="0"/>
            </a:br>
            <a:r>
              <a:rPr lang="it-IT" dirty="0"/>
              <a:t>anche a livello social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asellaDiTesto 1"/>
          <p:cNvSpPr txBox="1"/>
          <p:nvPr/>
        </p:nvSpPr>
        <p:spPr>
          <a:xfrm>
            <a:off x="710155" y="662014"/>
            <a:ext cx="6552295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/>
            </a:lvl1pPr>
          </a:lstStyle>
          <a:p>
            <a:pPr algn="ctr"/>
            <a:r>
              <a:rPr lang="it-IT" sz="3000" b="1" dirty="0"/>
              <a:t>3. Il protagonista del progetto: l’ evento annuale delle associazioni</a:t>
            </a:r>
            <a:endParaRPr sz="3000" b="1"/>
          </a:p>
        </p:txBody>
      </p:sp>
      <p:sp>
        <p:nvSpPr>
          <p:cNvPr id="104" name="CasellaDiTesto 2"/>
          <p:cNvSpPr txBox="1"/>
          <p:nvPr/>
        </p:nvSpPr>
        <p:spPr>
          <a:xfrm>
            <a:off x="785786" y="1643050"/>
            <a:ext cx="755605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it-IT" u="sng" dirty="0"/>
              <a:t>3 PRINCIPALI “MACROAREE” (fisiche e/o temporali)</a:t>
            </a:r>
          </a:p>
          <a:p>
            <a:pPr>
              <a:buFont typeface="Arial" pitchFamily="34" charset="0"/>
              <a:buChar char="•"/>
            </a:pPr>
            <a:r>
              <a:rPr lang="it-IT" dirty="0"/>
              <a:t> </a:t>
            </a:r>
            <a:r>
              <a:rPr lang="it-IT" b="1" dirty="0"/>
              <a:t>FOOD</a:t>
            </a:r>
          </a:p>
          <a:p>
            <a:pPr>
              <a:buFont typeface="Arial" pitchFamily="34" charset="0"/>
              <a:buChar char="•"/>
            </a:pPr>
            <a:r>
              <a:rPr lang="it-IT" dirty="0"/>
              <a:t> </a:t>
            </a:r>
            <a:r>
              <a:rPr lang="it-IT" b="1" dirty="0"/>
              <a:t>MUSIC</a:t>
            </a:r>
          </a:p>
          <a:p>
            <a:pPr>
              <a:buFont typeface="Arial" pitchFamily="34" charset="0"/>
              <a:buChar char="•"/>
            </a:pPr>
            <a:r>
              <a:rPr lang="it-IT" dirty="0"/>
              <a:t> </a:t>
            </a:r>
            <a:r>
              <a:rPr lang="it-IT" b="1" dirty="0"/>
              <a:t>KIDS</a:t>
            </a:r>
          </a:p>
          <a:p>
            <a:endParaRPr lang="it-IT" dirty="0"/>
          </a:p>
          <a:p>
            <a:pPr>
              <a:buSzPct val="100000"/>
              <a:buFont typeface="Arial"/>
              <a:buChar char="•"/>
            </a:pPr>
            <a:endParaRPr/>
          </a:p>
        </p:txBody>
      </p:sp>
      <p:sp>
        <p:nvSpPr>
          <p:cNvPr id="4" name="CasellaDiTesto 3"/>
          <p:cNvSpPr txBox="1"/>
          <p:nvPr/>
        </p:nvSpPr>
        <p:spPr>
          <a:xfrm>
            <a:off x="785786" y="2928934"/>
            <a:ext cx="7643866" cy="37548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it-IT" sz="2000" b="1" dirty="0"/>
              <a:t>Il concetto è quello di creare un evento che attiri un target di partecipanti il più variegato possibile.</a:t>
            </a:r>
          </a:p>
          <a:p>
            <a:endParaRPr lang="it-IT" dirty="0"/>
          </a:p>
          <a:p>
            <a:r>
              <a:rPr lang="it-IT" dirty="0"/>
              <a:t>La serata potrà essere suddivisa in due parti con generi musicali differenti, per attrarre differenti tipologie di pubblico.</a:t>
            </a:r>
          </a:p>
          <a:p>
            <a:r>
              <a:rPr lang="it-IT" dirty="0"/>
              <a:t>In caso di un grande evento cittadino, con a disposizione molto spazio, è possibile pianificare varie isole musicali.</a:t>
            </a:r>
          </a:p>
          <a:p>
            <a:r>
              <a:rPr lang="it-IT" dirty="0"/>
              <a:t>Disposizione per aree tematiche (es. </a:t>
            </a:r>
            <a:r>
              <a:rPr lang="it-IT" dirty="0" err="1"/>
              <a:t>food</a:t>
            </a:r>
            <a:r>
              <a:rPr lang="it-IT" dirty="0"/>
              <a:t> etnico, area bambini, ecc).</a:t>
            </a:r>
          </a:p>
          <a:p>
            <a:r>
              <a:rPr lang="it-IT" dirty="0"/>
              <a:t>Ogni associazione avrà una zona assegnata. </a:t>
            </a:r>
          </a:p>
          <a:p>
            <a:r>
              <a:rPr lang="it-IT" dirty="0"/>
              <a:t>Eventi di intrattenimento scaglionati temporalmente o suddivisi per area.</a:t>
            </a:r>
          </a:p>
          <a:p>
            <a:r>
              <a:rPr lang="it-IT" dirty="0"/>
              <a:t>Ogni associazione potrebbe partecipare anche con specifiche attività presso le proprie postazioni.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asellaDiTesto 1"/>
          <p:cNvSpPr txBox="1"/>
          <p:nvPr/>
        </p:nvSpPr>
        <p:spPr>
          <a:xfrm>
            <a:off x="1357290" y="571480"/>
            <a:ext cx="6552295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/>
            </a:lvl1pPr>
          </a:lstStyle>
          <a:p>
            <a:pPr algn="ctr"/>
            <a:r>
              <a:rPr lang="it-IT" sz="6000" b="1" dirty="0">
                <a:solidFill>
                  <a:srgbClr val="FF0000"/>
                </a:solidFill>
              </a:rPr>
              <a:t>Finanziamento</a:t>
            </a:r>
            <a:endParaRPr sz="6000" b="1">
              <a:solidFill>
                <a:srgbClr val="FF0000"/>
              </a:solidFill>
            </a:endParaRPr>
          </a:p>
        </p:txBody>
      </p:sp>
      <p:sp>
        <p:nvSpPr>
          <p:cNvPr id="107" name="CasellaDiTesto 2"/>
          <p:cNvSpPr txBox="1"/>
          <p:nvPr/>
        </p:nvSpPr>
        <p:spPr>
          <a:xfrm>
            <a:off x="642910" y="1643050"/>
            <a:ext cx="7929618" cy="4524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buSzPct val="100000"/>
              <a:buFont typeface="Arial"/>
              <a:buChar char="•"/>
            </a:pPr>
            <a:r>
              <a:rPr sz="2400"/>
              <a:t> </a:t>
            </a:r>
            <a:r>
              <a:rPr lang="it-IT" sz="2400" dirty="0"/>
              <a:t>Contributo di partecipazione da parte delle varie associazioni </a:t>
            </a:r>
          </a:p>
          <a:p>
            <a:pPr>
              <a:buSzPct val="100000"/>
              <a:buFont typeface="Arial"/>
              <a:buChar char="•"/>
            </a:pPr>
            <a:r>
              <a:rPr lang="it-IT" sz="2400" dirty="0"/>
              <a:t> Pagamento di una quota per le attività di </a:t>
            </a:r>
            <a:r>
              <a:rPr sz="2400"/>
              <a:t>food</a:t>
            </a:r>
            <a:r>
              <a:rPr lang="it-IT" sz="2400" dirty="0" err="1"/>
              <a:t>&amp;drink</a:t>
            </a:r>
            <a:r>
              <a:rPr lang="it-IT" sz="2400" dirty="0"/>
              <a:t> </a:t>
            </a:r>
            <a:r>
              <a:rPr sz="2400"/>
              <a:t> che</a:t>
            </a:r>
            <a:endParaRPr lang="it-IT" sz="2400" dirty="0"/>
          </a:p>
          <a:p>
            <a:pPr>
              <a:buSzPct val="100000"/>
            </a:pPr>
            <a:r>
              <a:rPr lang="it-IT" sz="2400" dirty="0"/>
              <a:t>   </a:t>
            </a:r>
            <a:r>
              <a:rPr sz="2400"/>
              <a:t>parteciperanno all’ evento. </a:t>
            </a:r>
            <a:endParaRPr lang="it-IT" sz="2400" dirty="0"/>
          </a:p>
          <a:p>
            <a:pPr>
              <a:buSzPct val="100000"/>
            </a:pPr>
            <a:r>
              <a:rPr lang="it-IT" sz="2400" dirty="0"/>
              <a:t>   </a:t>
            </a:r>
            <a:r>
              <a:rPr sz="2400"/>
              <a:t>Nel caso il food sia gestito da</a:t>
            </a:r>
            <a:r>
              <a:rPr lang="it-IT" sz="2400" dirty="0"/>
              <a:t> una o più associazioni  </a:t>
            </a:r>
          </a:p>
          <a:p>
            <a:pPr>
              <a:buSzPct val="100000"/>
            </a:pPr>
            <a:r>
              <a:rPr lang="it-IT" sz="2400" dirty="0"/>
              <a:t>   partecipanti</a:t>
            </a:r>
            <a:r>
              <a:rPr sz="2400"/>
              <a:t> e/o dall’ </a:t>
            </a:r>
            <a:r>
              <a:rPr lang="it-IT" sz="2400" dirty="0"/>
              <a:t>o</a:t>
            </a:r>
            <a:r>
              <a:rPr sz="2400"/>
              <a:t>rganizzazione </a:t>
            </a:r>
            <a:r>
              <a:rPr lang="it-IT" sz="2400" dirty="0"/>
              <a:t> </a:t>
            </a:r>
            <a:r>
              <a:rPr sz="2400"/>
              <a:t>dell’ evento</a:t>
            </a:r>
            <a:r>
              <a:rPr lang="it-IT" sz="2400" dirty="0"/>
              <a:t>,</a:t>
            </a:r>
            <a:r>
              <a:rPr sz="2400"/>
              <a:t> il ricavato</a:t>
            </a:r>
            <a:endParaRPr lang="it-IT" sz="2400" dirty="0"/>
          </a:p>
          <a:p>
            <a:pPr>
              <a:buSzPct val="100000"/>
            </a:pPr>
            <a:r>
              <a:rPr lang="it-IT" sz="2400" dirty="0"/>
              <a:t>   </a:t>
            </a:r>
            <a:r>
              <a:rPr sz="2400"/>
              <a:t>servirà a coprire i costi</a:t>
            </a:r>
            <a:r>
              <a:rPr lang="it-IT" sz="2400" dirty="0"/>
              <a:t> della manifestazione.</a:t>
            </a:r>
            <a:endParaRPr sz="2400"/>
          </a:p>
          <a:p>
            <a:pPr>
              <a:buSzPct val="100000"/>
              <a:buFont typeface="Arial"/>
              <a:buChar char="•"/>
            </a:pPr>
            <a:r>
              <a:rPr sz="2400"/>
              <a:t> </a:t>
            </a:r>
            <a:r>
              <a:rPr lang="it-IT" sz="2400" dirty="0"/>
              <a:t>Ingaggio di band/cantanti famosi </a:t>
            </a:r>
            <a:r>
              <a:rPr sz="2400"/>
              <a:t>che partecipino all’evento a</a:t>
            </a:r>
            <a:endParaRPr lang="it-IT" sz="2400" dirty="0"/>
          </a:p>
          <a:p>
            <a:pPr>
              <a:buSzPct val="100000"/>
            </a:pPr>
            <a:r>
              <a:rPr lang="it-IT" sz="2400" dirty="0"/>
              <a:t>   </a:t>
            </a:r>
            <a:r>
              <a:rPr sz="2400"/>
              <a:t>titolo gratuito o a basso costo in cambio di ritorno </a:t>
            </a:r>
            <a:endParaRPr lang="it-IT" sz="2400" dirty="0"/>
          </a:p>
          <a:p>
            <a:pPr>
              <a:buSzPct val="100000"/>
            </a:pPr>
            <a:r>
              <a:rPr lang="it-IT" sz="2400" dirty="0"/>
              <a:t>   </a:t>
            </a:r>
            <a:r>
              <a:rPr sz="2400"/>
              <a:t>pubblicitario</a:t>
            </a:r>
          </a:p>
          <a:p>
            <a:pPr>
              <a:buSzPct val="100000"/>
              <a:buFont typeface="Arial"/>
              <a:buChar char="•"/>
            </a:pPr>
            <a:r>
              <a:rPr lang="it-IT" sz="2400" dirty="0"/>
              <a:t> Contributi </a:t>
            </a:r>
            <a:r>
              <a:rPr sz="2400"/>
              <a:t>economici da enti pubblici e privati</a:t>
            </a:r>
          </a:p>
          <a:p>
            <a:pPr>
              <a:buSzPct val="100000"/>
              <a:buFont typeface="Arial"/>
              <a:buChar char="•"/>
            </a:pPr>
            <a:r>
              <a:rPr sz="2400"/>
              <a:t> </a:t>
            </a:r>
            <a:r>
              <a:rPr lang="it-IT" sz="2400" dirty="0"/>
              <a:t>I</a:t>
            </a:r>
            <a:r>
              <a:rPr sz="2400"/>
              <a:t>ntroiti da merchandising</a:t>
            </a:r>
          </a:p>
          <a:p>
            <a:pPr>
              <a:buSzPct val="100000"/>
              <a:buFont typeface="Arial"/>
              <a:buChar char="•"/>
            </a:pPr>
            <a:r>
              <a:rPr lang="it-IT" sz="2400" dirty="0"/>
              <a:t> </a:t>
            </a:r>
            <a:r>
              <a:rPr sz="2400"/>
              <a:t>Introiti da pagamento quota parcheggio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asellaDiTesto 1"/>
          <p:cNvSpPr txBox="1"/>
          <p:nvPr/>
        </p:nvSpPr>
        <p:spPr>
          <a:xfrm>
            <a:off x="1357290" y="714356"/>
            <a:ext cx="6552295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/>
            </a:lvl1pPr>
          </a:lstStyle>
          <a:p>
            <a:pPr algn="ctr"/>
            <a:r>
              <a:t> </a:t>
            </a:r>
            <a:r>
              <a:rPr lang="it-IT" sz="6000" b="1" dirty="0">
                <a:solidFill>
                  <a:srgbClr val="FF0000"/>
                </a:solidFill>
              </a:rPr>
              <a:t>RISULTATI ATTESI</a:t>
            </a:r>
          </a:p>
        </p:txBody>
      </p:sp>
      <p:sp>
        <p:nvSpPr>
          <p:cNvPr id="110" name="CasellaDiTesto 2"/>
          <p:cNvSpPr txBox="1"/>
          <p:nvPr/>
        </p:nvSpPr>
        <p:spPr>
          <a:xfrm>
            <a:off x="571472" y="1928802"/>
            <a:ext cx="8215370" cy="3785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buSzPct val="100000"/>
              <a:buFont typeface="Arial"/>
              <a:buChar char="•"/>
            </a:pPr>
            <a:r>
              <a:rPr sz="2400"/>
              <a:t> Aumento dei soci AVIS</a:t>
            </a:r>
            <a:r>
              <a:rPr lang="it-IT" sz="2400" dirty="0"/>
              <a:t>,</a:t>
            </a:r>
            <a:r>
              <a:rPr sz="2400"/>
              <a:t> </a:t>
            </a:r>
            <a:r>
              <a:rPr sz="2400" b="1"/>
              <a:t>sia donatori che volontari</a:t>
            </a:r>
            <a:endParaRPr lang="it-IT" sz="2400" b="1" dirty="0"/>
          </a:p>
          <a:p>
            <a:pPr>
              <a:buSzPct val="100000"/>
              <a:buFont typeface="Arial"/>
              <a:buChar char="•"/>
            </a:pPr>
            <a:endParaRPr sz="2400"/>
          </a:p>
          <a:p>
            <a:pPr>
              <a:buSzPct val="100000"/>
              <a:buFont typeface="Arial"/>
              <a:buChar char="•"/>
            </a:pPr>
            <a:r>
              <a:rPr sz="2400"/>
              <a:t> </a:t>
            </a:r>
            <a:r>
              <a:rPr sz="2400" b="1"/>
              <a:t>Visibilità AVIS</a:t>
            </a:r>
            <a:r>
              <a:rPr sz="2400"/>
              <a:t>: si deve trasmettere l’ idea di un’associazione viva, attiva e presente sul territorio, collaborante con le altre realtà di volontariato locale —&gt; </a:t>
            </a:r>
            <a:r>
              <a:rPr sz="2400" b="1">
                <a:solidFill>
                  <a:srgbClr val="FB4127"/>
                </a:solidFill>
              </a:rPr>
              <a:t>consolidare una presenza sana sul territorio</a:t>
            </a:r>
            <a:endParaRPr lang="it-IT" sz="2400" b="1" dirty="0">
              <a:solidFill>
                <a:srgbClr val="FB4127"/>
              </a:solidFill>
            </a:endParaRPr>
          </a:p>
          <a:p>
            <a:pPr>
              <a:buSzPct val="100000"/>
              <a:buFont typeface="Arial"/>
              <a:buChar char="•"/>
            </a:pPr>
            <a:endParaRPr sz="2400" b="1">
              <a:solidFill>
                <a:srgbClr val="FB4127"/>
              </a:solidFill>
            </a:endParaRPr>
          </a:p>
          <a:p>
            <a:pPr>
              <a:buSzPct val="100000"/>
              <a:buFont typeface="Arial"/>
              <a:buChar char="•"/>
            </a:pPr>
            <a:r>
              <a:rPr sz="2400"/>
              <a:t> </a:t>
            </a:r>
            <a:r>
              <a:rPr sz="2400" b="1"/>
              <a:t>Creazione di contatti </a:t>
            </a:r>
            <a:r>
              <a:rPr sz="2400"/>
              <a:t>con altre associazioni per portare avanti progettualità condivise e dividersi così gli sforzi</a:t>
            </a:r>
            <a:r>
              <a:rPr lang="it-IT" sz="2400" dirty="0"/>
              <a:t> </a:t>
            </a:r>
            <a:r>
              <a:rPr sz="2400"/>
              <a:t> </a:t>
            </a:r>
            <a:r>
              <a:rPr sz="2400" b="1"/>
              <a:t>—&gt; </a:t>
            </a:r>
            <a:r>
              <a:rPr sz="2400" b="1">
                <a:solidFill>
                  <a:srgbClr val="F63221"/>
                </a:solidFill>
              </a:rPr>
              <a:t>creare comunità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</p:bld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i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i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566</Words>
  <Application>Microsoft Office PowerPoint</Application>
  <PresentationFormat>Presentazione su schermo (4:3)</PresentationFormat>
  <Paragraphs>61</Paragraphs>
  <Slides>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1" baseType="lpstr">
      <vt:lpstr>Arial</vt:lpstr>
      <vt:lpstr>Calibri</vt:lpstr>
      <vt:lpstr>Tema di Office</vt:lpstr>
      <vt:lpstr>Presentazione standard di PowerPoint</vt:lpstr>
      <vt:lpstr>Presentazione standard di PowerPoint</vt:lpstr>
      <vt:lpstr>Individuazione degli obiettivi</vt:lpstr>
      <vt:lpstr>Azioni attuative </vt:lpstr>
      <vt:lpstr>2. ATTIVITÀ DI COMUNICAZIONE E PROMOZIONE 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Silvia Ghilardi</cp:lastModifiedBy>
  <cp:revision>44</cp:revision>
  <dcterms:modified xsi:type="dcterms:W3CDTF">2024-11-28T15:38:38Z</dcterms:modified>
</cp:coreProperties>
</file>